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7E7E7"/>
    <a:srgbClr val="0C0CCA"/>
    <a:srgbClr val="FDEADA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540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5A09CB8-EE1B-144A-91CA-A6AA8763EA00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BDAE2CE-268C-0042-8765-71551A124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0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26BA1E-9214-384F-AE3E-3FD5C9082F4E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64CEC1-F003-0440-9A15-578C642CE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5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8D9-5436-2D4C-8E77-718304514EF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3A75-1FD8-FE4B-992C-FCE825AA09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78B6-B0DA-DD44-B34D-F1B113F13CD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BE1C-341A-D641-815F-08AF4C388E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394F-B53E-1540-9514-0377F240DD5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5F81-82CA-A641-8D13-15DCB360BC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287F-0342-B548-941A-F270B8D2DC4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F025-9F35-CC47-87B3-6BA6414778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F202-7332-4D43-B8BE-5F6C240B5CE9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FCC7-0328-A145-B0E7-D1F908A7A39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EEEA-1F74-824F-9B51-5919BDC74DC7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976E-1686-E341-BE86-05378E9EBE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75B5-12BB-1B40-A379-1EDCE117232E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D38D-74B9-254D-AC7B-4FEF01633CC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C470-18AB-B345-B0B9-2D96CB604C3A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2099-0536-2241-8375-DAD99ED437D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13F4-9FBB-D344-962C-2813737876B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B07B-1E1A-054E-BCFB-63C5B2968FE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5" name="Picture 2" descr="D:\Mes Documents\Mes documents\Documents\Marketing plan\2011\Hercules templates\BandeauDJ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7786689"/>
            <a:ext cx="6858000" cy="1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ZoneTexte 37"/>
          <p:cNvSpPr txBox="1">
            <a:spLocks noChangeArrowheads="1"/>
          </p:cNvSpPr>
          <p:nvPr userDrawn="1"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sz="1200" b="1" noProof="1">
                <a:latin typeface="Calibri" pitchFamily="-105" charset="0"/>
              </a:rPr>
              <a:t>www.hercules.com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04BD-58EE-A04E-9880-F8BDE935A07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6AC8-FBCD-F34F-8A4A-47ED39E53E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0108-C652-7D45-9C25-BF80B6C232B4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BBE-D8CA-194B-A9A1-3FD844DB62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C9BCE1D-4852-664C-B1CB-D24D13DA4690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DA10C55-6B16-3541-A661-0B74703B9B2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06375" y="3933502"/>
            <a:ext cx="460216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900" indent="-88900">
              <a:tabLst>
                <a:tab pos="1524000" algn="l"/>
              </a:tabLst>
            </a:pPr>
            <a:r>
              <a:rPr lang="de-DE" sz="1400" b="1" spc="-10" dirty="0">
                <a:ea typeface="Arial" pitchFamily="-105" charset="0"/>
                <a:cs typeface="Arial" pitchFamily="-105" charset="0"/>
              </a:rPr>
              <a:t>Ein völlig neues Design für den DJ-Kontroller mit zwei extragroßen Decks</a:t>
            </a:r>
            <a:endParaRPr lang="de-DE" sz="1400" b="1" dirty="0" smtClean="0">
              <a:ea typeface="Arial" pitchFamily="-105" charset="0"/>
              <a:cs typeface="Arial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endParaRPr lang="de-DE" sz="6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-105" charset="0"/>
              </a:rPr>
              <a:t>Große Jogwheels für das richtige DJ-Feeling</a:t>
            </a:r>
            <a:endParaRPr lang="de-DE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Gleiche Größe wie bei den Jogwheels von DJ-CD-Playern: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15 cm Durchmesser an der Basis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13 cm Durchmesser an der Spitze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Mechanische Druckerkennung zum intuitiven Scratchen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Über 750 Schritte pro Umdrehung: Präzise Positionserkennung</a:t>
            </a:r>
          </a:p>
          <a:p>
            <a:pPr marL="88900" indent="-88900">
              <a:tabLst>
                <a:tab pos="1524000" algn="l"/>
              </a:tabLst>
            </a:pPr>
            <a:endParaRPr lang="de-DE" sz="6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-105" charset="0"/>
              </a:rPr>
              <a:t>Bringen Sie Spaß in Ihren Mix – mit der AIR Control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Der kontaktlose Sensor ermöglicht das Mixen von oben in einem Abstand von 30 cm, ohne dabei das Gerät zu berühren</a:t>
            </a:r>
          </a:p>
          <a:p>
            <a:pPr marL="171450" indent="-17145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DJ CONTROL AIR+ konvertiert den vertikalen Handabstand in ein MIDI-Kommando</a:t>
            </a:r>
          </a:p>
          <a:p>
            <a:pPr>
              <a:tabLst>
                <a:tab pos="1524000" algn="l"/>
              </a:tabLst>
            </a:pPr>
            <a:endParaRPr lang="de-DE" sz="6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-105" charset="0"/>
              </a:rPr>
              <a:t>Anschlagdynamische Pads, um Ihrer Kreativität Ausdruck zu verleihen</a:t>
            </a:r>
            <a:endParaRPr lang="de-DE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4 anschlagdynamische Pads pro Deck zum aufpeppen Ihrer Mixe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Sofort-Start von Sample-Playback oder HotCues mit nur einer Berührung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Je härter die Pads angetippt werden, desto höher die Lautstärke der gespielten Samples</a:t>
            </a:r>
          </a:p>
          <a:p>
            <a:pPr marL="88900" indent="-88900">
              <a:tabLst>
                <a:tab pos="1524000" algn="l"/>
              </a:tabLst>
            </a:pPr>
            <a:endParaRPr lang="de-DE" sz="6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-105" charset="0"/>
              </a:rPr>
              <a:t>Ergonomisches Design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Komfortable Größe: 45 cm breit für ausreichenden Platz zwischen den Kontrollen</a:t>
            </a:r>
          </a:p>
          <a:p>
            <a:pPr marL="171450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Softgummi-Beschichtung auf Drehpotis und Druckbuttons zur besseren </a:t>
            </a:r>
            <a:r>
              <a:rPr lang="de-DE" sz="900" dirty="0">
                <a:latin typeface="Calibri" pitchFamily="-105" charset="0"/>
              </a:rPr>
              <a:t>Handhabung– kein Abrutschen der Finger wenn es mal heiß hergeht</a:t>
            </a:r>
          </a:p>
          <a:p>
            <a:pPr>
              <a:tabLst>
                <a:tab pos="1524000" algn="l"/>
              </a:tabLst>
            </a:pPr>
            <a:endParaRPr lang="de-DE" sz="6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-105" charset="0"/>
              </a:rPr>
              <a:t>Vielseitiger Mikro-Eingang</a:t>
            </a:r>
            <a:endParaRPr lang="de-DE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Hohe Audioqualität für symmetrische und unsymmetrische dynamische Mikrofone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2 Betriebsmodi zur Stimmintegrierung in Ihren Mix: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Durchschleifen: Übersprechen der Musik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-105" charset="0"/>
              </a:rPr>
              <a:t>Software-Processing: Aufnahme Ihrer Stimme oder hinzufügen von Echtzeiteffekten zu Ihrer Stimme</a:t>
            </a:r>
            <a:endParaRPr lang="de-DE" sz="1000" b="1" dirty="0">
              <a:latin typeface="Calibri" pitchFamily="-105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Hercules®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ist ein eingetragenes Warenzeichen der Guillemot Corporation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S.A. Microsoft® Windows®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XP, Vista, 7 und 8 sind eingetragene Warenzeichen der Microsoft Corporation in den Vereinigten Staaten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und/oder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anderen Ländern.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Intel® Core™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Marken der Intel Corporation.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Apple®,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das Apple Logo und Mac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OS®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eingetragene Warenzeichen der Apple Computer, Inc. Alle anderen Warenzeichen und Markennamen werden hiermit anerkannt  und sind Eigentum ihrer jeweiligen Inhaber. Abbildungen nicht bindend.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808539" y="8244333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Artikelnummer  / Barcode</a:t>
            </a:r>
          </a:p>
          <a:p>
            <a:pPr algn="ctr">
              <a:defRPr/>
            </a:pP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 smtClean="0"/>
              <a:t>3362934744526</a:t>
            </a: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USA: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</a:t>
            </a:r>
            <a:r>
              <a:rPr lang="en-US" sz="800" dirty="0" smtClean="0"/>
              <a:t>5</a:t>
            </a:r>
            <a:endParaRPr lang="en-US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24783"/>
              </p:ext>
            </p:extLst>
          </p:nvPr>
        </p:nvGraphicFramePr>
        <p:xfrm>
          <a:off x="5157192" y="716477"/>
          <a:ext cx="1631899" cy="7310679"/>
        </p:xfrm>
        <a:graphic>
          <a:graphicData uri="http://schemas.openxmlformats.org/drawingml/2006/table">
            <a:tbl>
              <a:tblPr/>
              <a:tblGrid>
                <a:gridCol w="1631899"/>
              </a:tblGrid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Technische Spezifikationen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2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2-Deck DJ-Kontroller mit Audio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Große Jogwheels zum Scratchen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Druckerkennung: intuitives Scratchen wie bei Turntables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Großer Durchmesser: </a:t>
                      </a: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15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&gt; 750 Schritte pro Umdrehung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Eingebautes Audio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Ausgänge	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Master	2 x RCA (Line)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(Kan. 1-2)	1 Stereoklinke ⅛”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Monitor	1 Stereoklinke  ¼” 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(Kan. 3-4)	(Kopfhörer)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1 Stereoklinke ⅛”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Mikro-Ein	1 x ¼” (</a:t>
                      </a:r>
                      <a:r>
                        <a:rPr kumimoji="0" lang="de-DE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symmetr</a:t>
                      </a: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.)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92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AIR-Sensor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Sensor mit großer Reichweite, 30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Anzeige für AIR-Sensor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Mechanische Spezifikationen</a:t>
                      </a: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ＭＳ Ｐゴシック" pitchFamily="-105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7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Gehäuse	45,5 x 26 cm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71860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Jogwheels </a:t>
                      </a:r>
                      <a:r>
                        <a:rPr lang="de-DE" sz="1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15 cm 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ＭＳ Ｐゴシック" pitchFamily="-105" charset="-128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45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Gewicht	2 kg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ＭＳ Ｐゴシック" pitchFamily="-105" charset="-128"/>
                      </a:endParaRP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Minimalanforderungen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883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Computer CPU: 1,6 GHz oder schneller Intel Core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2 Duo oder AMD 64-bit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 GB RAM oder mehr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Highspeed USB-Port (USB 2 oder 3)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100 MB freier Festplattenspeicher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CD/DVD-ROM Laufwerk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Internetzugang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Kopfhörer + aktive Speaker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Betriebssystem (32/64-bit)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MS Windows® Vista/7/8 oder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Mac OS® 10.7/10.8/10.9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Packungsinhalt</a:t>
                      </a:r>
                      <a:endParaRPr kumimoji="0" lang="de-DE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928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Hercules DJ CONTROL AIR+ S Series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USB-Kabel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 mit DJUCED 40°(PC/Mac)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Installationsanleitung gedruckt + PDF 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Verpackungsspezifikationen</a:t>
                      </a:r>
                      <a:endParaRPr kumimoji="0" lang="de-DE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77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Farbige Box 	52 x 31.2 x 10.5 cm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6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de-DE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Einheiten / Karton  2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13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+mn-cs"/>
                        </a:rPr>
                        <a:t>Palette</a:t>
                      </a:r>
                      <a:r>
                        <a:rPr kumimoji="0" lang="de-DE" sz="8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+mn-cs"/>
                        </a:rPr>
                        <a:t>	70</a:t>
                      </a:r>
                      <a:endParaRPr kumimoji="0" lang="de-DE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1530926"/>
            <a:ext cx="3407774" cy="18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9" y="3299872"/>
            <a:ext cx="743621" cy="5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505290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5" y="1432501"/>
            <a:ext cx="648072" cy="20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5" y="1396347"/>
            <a:ext cx="686603" cy="16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611560"/>
            <a:ext cx="1620838" cy="13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3056" y="1477203"/>
            <a:ext cx="3429000" cy="67633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50" b="1" u="sng" dirty="0" smtClean="0">
                <a:latin typeface="+mn-lt"/>
                <a:cs typeface="Arial" charset="0"/>
              </a:rPr>
              <a:t>AIR </a:t>
            </a:r>
            <a:r>
              <a:rPr lang="de-DE" sz="850" b="1" u="sng" dirty="0" err="1" smtClean="0">
                <a:latin typeface="+mn-lt"/>
                <a:cs typeface="Arial" charset="0"/>
              </a:rPr>
              <a:t>Control</a:t>
            </a:r>
            <a:endParaRPr lang="de-DE" sz="850" b="1" u="sng" dirty="0" smtClean="0">
              <a:latin typeface="+mn-lt"/>
              <a:cs typeface="Arial" charset="0"/>
            </a:endParaRPr>
          </a:p>
          <a:p>
            <a:r>
              <a:rPr lang="de-DE" sz="850" b="1" dirty="0" smtClean="0">
                <a:latin typeface="+mn-lt"/>
                <a:cs typeface="Arial" charset="0"/>
              </a:rPr>
              <a:t>Warum heißt der Kontroller DJ CONTROL AIR+ S Series?</a:t>
            </a:r>
          </a:p>
          <a:p>
            <a:r>
              <a:rPr lang="de-DE" sz="850" dirty="0" smtClean="0">
                <a:latin typeface="+mn-lt"/>
                <a:cs typeface="Arial" charset="0"/>
              </a:rPr>
              <a:t>“AIR” steht für “</a:t>
            </a:r>
            <a:r>
              <a:rPr lang="de-DE" sz="850" dirty="0" err="1" smtClean="0">
                <a:latin typeface="+mn-lt"/>
                <a:cs typeface="Arial" charset="0"/>
              </a:rPr>
              <a:t>Adjustment</a:t>
            </a:r>
            <a:r>
              <a:rPr lang="de-DE" sz="850" dirty="0" smtClean="0">
                <a:latin typeface="+mn-lt"/>
                <a:cs typeface="Arial" charset="0"/>
              </a:rPr>
              <a:t> </a:t>
            </a:r>
            <a:r>
              <a:rPr lang="de-DE" sz="850" dirty="0" err="1" smtClean="0">
                <a:latin typeface="+mn-lt"/>
                <a:cs typeface="Arial" charset="0"/>
              </a:rPr>
              <a:t>by</a:t>
            </a:r>
            <a:r>
              <a:rPr lang="de-DE" sz="850" dirty="0" smtClean="0">
                <a:latin typeface="+mn-lt"/>
                <a:cs typeface="Arial" charset="0"/>
              </a:rPr>
              <a:t> </a:t>
            </a:r>
            <a:r>
              <a:rPr lang="de-DE" sz="850" dirty="0" err="1" smtClean="0">
                <a:latin typeface="+mn-lt"/>
                <a:cs typeface="Arial" charset="0"/>
              </a:rPr>
              <a:t>InfraRed</a:t>
            </a:r>
            <a:r>
              <a:rPr lang="de-DE" sz="850" dirty="0" smtClean="0">
                <a:latin typeface="+mn-lt"/>
                <a:cs typeface="Arial" charset="0"/>
              </a:rPr>
              <a:t>”*: Es ist eine berührungslose Kontrolle.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Die Hand des DJs wird flach über den Infrarot-Strahl gehalten.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Der Kontroller errechnet den Handabstand zum Sensor und konvertiert diesen in ein graduelles MIDI-Kommando.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Dieses MIDI-Kommando moduliert eine Einstellung in der DJ-Software.</a:t>
            </a:r>
          </a:p>
          <a:p>
            <a:endParaRPr lang="de-DE" sz="850" dirty="0" smtClean="0">
              <a:latin typeface="+mn-lt"/>
              <a:cs typeface="Arial" charset="0"/>
            </a:endParaRPr>
          </a:p>
          <a:p>
            <a:r>
              <a:rPr lang="de-DE" sz="850" b="1" dirty="0" smtClean="0">
                <a:latin typeface="+mn-lt"/>
                <a:cs typeface="Arial" charset="0"/>
              </a:rPr>
              <a:t>Braucht die AIR-</a:t>
            </a:r>
            <a:r>
              <a:rPr lang="de-DE" sz="850" b="1" dirty="0" err="1" smtClean="0">
                <a:latin typeface="+mn-lt"/>
                <a:cs typeface="Arial" charset="0"/>
              </a:rPr>
              <a:t>Control</a:t>
            </a:r>
            <a:r>
              <a:rPr lang="de-DE" sz="850" b="1" dirty="0" smtClean="0">
                <a:latin typeface="+mn-lt"/>
                <a:cs typeface="Arial" charset="0"/>
              </a:rPr>
              <a:t> besondere Lichtverhältnisse?</a:t>
            </a:r>
          </a:p>
          <a:p>
            <a:r>
              <a:rPr lang="de-DE" sz="850" dirty="0" smtClean="0">
                <a:latin typeface="+mn-lt"/>
                <a:cs typeface="Arial" charset="0"/>
              </a:rPr>
              <a:t>Nein: Die AIR-</a:t>
            </a:r>
            <a:r>
              <a:rPr lang="de-DE" sz="850" dirty="0" err="1" smtClean="0">
                <a:latin typeface="+mn-lt"/>
                <a:cs typeface="Arial" charset="0"/>
              </a:rPr>
              <a:t>Control</a:t>
            </a:r>
            <a:r>
              <a:rPr lang="de-DE" sz="850" dirty="0" smtClean="0">
                <a:latin typeface="+mn-lt"/>
                <a:cs typeface="Arial" charset="0"/>
              </a:rPr>
              <a:t> funktioniert unter allen Lichtverhältnissen.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Der gegen die Hand projizierte Infrarotstrahl ist unsichtbar.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Der Sensor empfängt die Infrarotreflexion der Hand und nutzt diese zum Errechnen des Handabstandes.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Die Reflexion ist immer gleich, ob Tages- oder Dämmerlicht. Deshalb funktioniert die AIR-</a:t>
            </a:r>
            <a:r>
              <a:rPr lang="de-DE" sz="850" dirty="0" err="1" smtClean="0">
                <a:latin typeface="+mn-lt"/>
                <a:cs typeface="Arial" charset="0"/>
              </a:rPr>
              <a:t>Control</a:t>
            </a:r>
            <a:r>
              <a:rPr lang="de-DE" sz="850" dirty="0" smtClean="0">
                <a:latin typeface="+mn-lt"/>
                <a:cs typeface="Arial" charset="0"/>
              </a:rPr>
              <a:t> am Tag, in der Nacht oder bei schlechten Lichtverhältnissen.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Die AIR-</a:t>
            </a:r>
            <a:r>
              <a:rPr lang="de-DE" sz="850" dirty="0" err="1" smtClean="0">
                <a:latin typeface="+mn-lt"/>
                <a:cs typeface="Arial" charset="0"/>
              </a:rPr>
              <a:t>Control</a:t>
            </a:r>
            <a:r>
              <a:rPr lang="de-DE" sz="850" dirty="0" smtClean="0">
                <a:latin typeface="+mn-lt"/>
                <a:cs typeface="Arial" charset="0"/>
              </a:rPr>
              <a:t> funktioniert bei allen Hauttönen. Nur schwarze Handschuhe sind inkompatibel, da diese das Infrarotlicht nicht reflektieren.</a:t>
            </a:r>
          </a:p>
          <a:p>
            <a:r>
              <a:rPr lang="de-DE" sz="850" dirty="0" smtClean="0">
                <a:latin typeface="+mn-lt"/>
                <a:cs typeface="Arial" charset="0"/>
              </a:rPr>
              <a:t> </a:t>
            </a:r>
          </a:p>
          <a:p>
            <a:r>
              <a:rPr lang="de-DE" sz="850" b="1" u="sng" dirty="0" smtClean="0">
                <a:latin typeface="+mn-lt"/>
                <a:cs typeface="Arial" charset="0"/>
              </a:rPr>
              <a:t>8 </a:t>
            </a:r>
            <a:r>
              <a:rPr lang="de-DE" sz="850" b="1" u="sng" dirty="0">
                <a:latin typeface="+mn-lt"/>
                <a:cs typeface="Arial" charset="0"/>
              </a:rPr>
              <a:t>P</a:t>
            </a:r>
            <a:r>
              <a:rPr lang="de-DE" sz="850" b="1" u="sng" dirty="0" smtClean="0">
                <a:latin typeface="+mn-lt"/>
                <a:cs typeface="Arial" charset="0"/>
              </a:rPr>
              <a:t>ads</a:t>
            </a:r>
          </a:p>
          <a:p>
            <a:r>
              <a:rPr lang="de-DE" sz="850" dirty="0" smtClean="0">
                <a:latin typeface="+mn-lt"/>
                <a:cs typeface="Arial" charset="0"/>
              </a:rPr>
              <a:t>2 </a:t>
            </a:r>
            <a:r>
              <a:rPr lang="de-DE" sz="850" dirty="0">
                <a:latin typeface="+mn-lt"/>
                <a:cs typeface="Arial" charset="0"/>
              </a:rPr>
              <a:t>S</a:t>
            </a:r>
            <a:r>
              <a:rPr lang="de-DE" sz="850" dirty="0" smtClean="0">
                <a:latin typeface="+mn-lt"/>
                <a:cs typeface="Arial" charset="0"/>
              </a:rPr>
              <a:t>ets mit 4 </a:t>
            </a:r>
            <a:r>
              <a:rPr lang="de-DE" sz="850" dirty="0">
                <a:latin typeface="+mn-lt"/>
                <a:cs typeface="Arial" charset="0"/>
              </a:rPr>
              <a:t>P</a:t>
            </a:r>
            <a:r>
              <a:rPr lang="de-DE" sz="850" dirty="0" smtClean="0">
                <a:latin typeface="+mn-lt"/>
                <a:cs typeface="Arial" charset="0"/>
              </a:rPr>
              <a:t>ads steuern </a:t>
            </a:r>
            <a:r>
              <a:rPr lang="de-DE" sz="850" dirty="0" err="1" smtClean="0">
                <a:latin typeface="+mn-lt"/>
                <a:cs typeface="Arial" charset="0"/>
              </a:rPr>
              <a:t>HotCues</a:t>
            </a:r>
            <a:r>
              <a:rPr lang="de-DE" sz="850" dirty="0" smtClean="0">
                <a:latin typeface="+mn-lt"/>
                <a:cs typeface="Arial" charset="0"/>
              </a:rPr>
              <a:t> und Samples.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Der DJ tippt mit seinen Fingerspitzen auf die Pads, um Kommandos wie </a:t>
            </a:r>
            <a:r>
              <a:rPr lang="de-DE" sz="850" dirty="0" err="1" smtClean="0">
                <a:latin typeface="+mn-lt"/>
                <a:cs typeface="Arial" charset="0"/>
              </a:rPr>
              <a:t>Cue</a:t>
            </a:r>
            <a:r>
              <a:rPr lang="de-DE" sz="850" dirty="0" smtClean="0">
                <a:latin typeface="+mn-lt"/>
                <a:cs typeface="Arial" charset="0"/>
              </a:rPr>
              <a:t>-Points oder Samples zu senden.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Die Pads leuchten bei Berührung auf.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Zusätzlich zum binären An/Aus Kommando kann jedes Pad anschlagdynamische Informationen zum Modulieren des Kommandos übermitteln.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Zum Beispiel: Im Sampler-Modus kann die </a:t>
            </a:r>
            <a:r>
              <a:rPr lang="de-DE" sz="850" dirty="0">
                <a:latin typeface="+mn-lt"/>
                <a:cs typeface="Arial" charset="0"/>
              </a:rPr>
              <a:t>A</a:t>
            </a:r>
            <a:r>
              <a:rPr lang="de-DE" sz="850" dirty="0" smtClean="0">
                <a:latin typeface="+mn-lt"/>
                <a:cs typeface="Arial" charset="0"/>
              </a:rPr>
              <a:t>nschlagdynamik die Lautstärke einer Sample-Wiedergabe regeln. Dies hängt davon ab, wie weich oder hart der DJ auf das Pad tippt.</a:t>
            </a:r>
          </a:p>
          <a:p>
            <a:endParaRPr lang="de-DE" sz="850" dirty="0" smtClean="0">
              <a:latin typeface="+mn-lt"/>
              <a:cs typeface="Arial" charset="0"/>
            </a:endParaRPr>
          </a:p>
          <a:p>
            <a:r>
              <a:rPr lang="de-DE" sz="850" b="1" u="sng" dirty="0" smtClean="0">
                <a:latin typeface="+mn-lt"/>
                <a:cs typeface="Arial" charset="0"/>
              </a:rPr>
              <a:t>Druckerkennende </a:t>
            </a:r>
            <a:r>
              <a:rPr lang="de-DE" sz="850" b="1" u="sng" dirty="0" err="1" smtClean="0">
                <a:latin typeface="+mn-lt"/>
                <a:cs typeface="Arial" charset="0"/>
              </a:rPr>
              <a:t>Jogwheels</a:t>
            </a:r>
            <a:endParaRPr lang="de-DE" sz="850" b="1" u="sng" dirty="0" smtClean="0">
              <a:latin typeface="+mn-lt"/>
              <a:cs typeface="Arial" charset="0"/>
            </a:endParaRPr>
          </a:p>
          <a:p>
            <a:r>
              <a:rPr lang="de-DE" sz="850" dirty="0" smtClean="0">
                <a:latin typeface="+mn-lt"/>
                <a:cs typeface="Arial" charset="0"/>
              </a:rPr>
              <a:t>Die </a:t>
            </a:r>
            <a:r>
              <a:rPr lang="de-DE" sz="850" dirty="0" err="1" smtClean="0">
                <a:latin typeface="+mn-lt"/>
                <a:cs typeface="Arial" charset="0"/>
              </a:rPr>
              <a:t>Jogwheels</a:t>
            </a:r>
            <a:r>
              <a:rPr lang="de-DE" sz="850" dirty="0" smtClean="0">
                <a:latin typeface="+mn-lt"/>
                <a:cs typeface="Arial" charset="0"/>
              </a:rPr>
              <a:t> erkennen den ausgeübten Handdruck.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Bei aktiviertem </a:t>
            </a:r>
            <a:r>
              <a:rPr lang="de-DE" sz="850" dirty="0" err="1" smtClean="0">
                <a:latin typeface="+mn-lt"/>
                <a:cs typeface="Arial" charset="0"/>
              </a:rPr>
              <a:t>Scratch</a:t>
            </a:r>
            <a:r>
              <a:rPr lang="de-DE" sz="850" dirty="0" smtClean="0">
                <a:latin typeface="+mn-lt"/>
                <a:cs typeface="Arial" charset="0"/>
              </a:rPr>
              <a:t>-Modus (“Vinyl” </a:t>
            </a:r>
            <a:r>
              <a:rPr lang="de-DE" sz="850" dirty="0">
                <a:latin typeface="+mn-lt"/>
                <a:cs typeface="Arial" charset="0"/>
              </a:rPr>
              <a:t>B</a:t>
            </a:r>
            <a:r>
              <a:rPr lang="de-DE" sz="850" dirty="0" smtClean="0">
                <a:latin typeface="+mn-lt"/>
                <a:cs typeface="Arial" charset="0"/>
              </a:rPr>
              <a:t>utton zum An-/Ausschalten), </a:t>
            </a:r>
            <a:r>
              <a:rPr lang="de-DE" sz="850" dirty="0" err="1" smtClean="0">
                <a:latin typeface="+mn-lt"/>
                <a:cs typeface="Arial" charset="0"/>
              </a:rPr>
              <a:t>scratcht</a:t>
            </a:r>
            <a:r>
              <a:rPr lang="de-DE" sz="850" dirty="0" smtClean="0">
                <a:latin typeface="+mn-lt"/>
                <a:cs typeface="Arial" charset="0"/>
              </a:rPr>
              <a:t> das </a:t>
            </a:r>
            <a:r>
              <a:rPr lang="de-DE" sz="850" dirty="0" err="1" smtClean="0">
                <a:latin typeface="+mn-lt"/>
                <a:cs typeface="Arial" charset="0"/>
              </a:rPr>
              <a:t>Jogwheel</a:t>
            </a:r>
            <a:r>
              <a:rPr lang="de-DE" sz="850" dirty="0" smtClean="0">
                <a:latin typeface="+mn-lt"/>
                <a:cs typeface="Arial" charset="0"/>
              </a:rPr>
              <a:t> wenn das Handgewicht erkannt wird und stoppt wenn dieses fehlt. Dies ermöglicht dem DJ:</a:t>
            </a:r>
          </a:p>
          <a:p>
            <a:pPr marL="285750" lvl="1" indent="-114300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Den Wiedergabe-Stopp beim Drücken des </a:t>
            </a:r>
            <a:r>
              <a:rPr lang="de-DE" sz="850" dirty="0" err="1" smtClean="0">
                <a:latin typeface="+mn-lt"/>
                <a:cs typeface="Arial" charset="0"/>
              </a:rPr>
              <a:t>Jogwheel</a:t>
            </a:r>
            <a:r>
              <a:rPr lang="de-DE" sz="850" dirty="0" smtClean="0">
                <a:latin typeface="+mn-lt"/>
                <a:cs typeface="Arial" charset="0"/>
              </a:rPr>
              <a:t>.</a:t>
            </a:r>
          </a:p>
          <a:p>
            <a:pPr marL="285750" lvl="1" indent="-114300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Fortsetzen der Wiedergabe durch Abheben der Hand.</a:t>
            </a:r>
          </a:p>
          <a:p>
            <a:pPr marL="285750" lvl="1" indent="-114300">
              <a:buFont typeface="Arial" charset="0"/>
              <a:buChar char="•"/>
            </a:pPr>
            <a:r>
              <a:rPr lang="de-DE" sz="850" dirty="0" err="1" smtClean="0">
                <a:latin typeface="+mn-lt"/>
                <a:cs typeface="Arial" charset="0"/>
              </a:rPr>
              <a:t>Scratchen</a:t>
            </a:r>
            <a:r>
              <a:rPr lang="de-DE" sz="850" dirty="0" smtClean="0">
                <a:latin typeface="+mn-lt"/>
                <a:cs typeface="Arial" charset="0"/>
              </a:rPr>
              <a:t> durch drehen und niederdrücken des </a:t>
            </a:r>
            <a:r>
              <a:rPr lang="de-DE" sz="850" dirty="0" err="1" smtClean="0">
                <a:latin typeface="+mn-lt"/>
                <a:cs typeface="Arial" charset="0"/>
              </a:rPr>
              <a:t>Jogwheels</a:t>
            </a:r>
            <a:r>
              <a:rPr lang="de-DE" sz="850" dirty="0" smtClean="0">
                <a:latin typeface="+mn-lt"/>
                <a:cs typeface="Arial" charset="0"/>
              </a:rPr>
              <a:t> und stoppen durch abheben der Hand.</a:t>
            </a:r>
          </a:p>
          <a:p>
            <a:pPr marL="285750" lvl="1" indent="-114300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Gleitende Tonhöhenverschiebung (Pitch </a:t>
            </a:r>
            <a:r>
              <a:rPr lang="de-DE" sz="850" dirty="0" err="1" smtClean="0">
                <a:latin typeface="+mn-lt"/>
                <a:cs typeface="Arial" charset="0"/>
              </a:rPr>
              <a:t>Bend</a:t>
            </a:r>
            <a:r>
              <a:rPr lang="de-DE" sz="850" dirty="0" smtClean="0">
                <a:latin typeface="+mn-lt"/>
                <a:cs typeface="Arial" charset="0"/>
              </a:rPr>
              <a:t>) – bei eingeschaltetem Playback/durch drehen des Außenrings der </a:t>
            </a:r>
            <a:r>
              <a:rPr lang="de-DE" sz="850" dirty="0" err="1" smtClean="0">
                <a:latin typeface="+mn-lt"/>
                <a:cs typeface="Arial" charset="0"/>
              </a:rPr>
              <a:t>Jogwheels</a:t>
            </a:r>
            <a:r>
              <a:rPr lang="de-DE" sz="850" dirty="0" smtClean="0">
                <a:latin typeface="+mn-lt"/>
                <a:cs typeface="Arial" charset="0"/>
              </a:rPr>
              <a:t> (um Niederdrücken zu vermeiden) durch Tracks browsen (Playback ist aus).</a:t>
            </a:r>
          </a:p>
          <a:p>
            <a:pPr marL="115888" indent="-115888">
              <a:buFont typeface="Arial" charset="0"/>
              <a:buChar char="•"/>
            </a:pPr>
            <a:r>
              <a:rPr lang="de-DE" sz="850" dirty="0" smtClean="0">
                <a:latin typeface="+mn-lt"/>
                <a:cs typeface="Arial" charset="0"/>
              </a:rPr>
              <a:t>Im deaktivierten </a:t>
            </a:r>
            <a:r>
              <a:rPr lang="de-DE" sz="850" dirty="0" err="1" smtClean="0">
                <a:latin typeface="+mn-lt"/>
                <a:cs typeface="Arial" charset="0"/>
              </a:rPr>
              <a:t>Scratch</a:t>
            </a:r>
            <a:r>
              <a:rPr lang="de-DE" sz="850" dirty="0" smtClean="0">
                <a:latin typeface="+mn-lt"/>
                <a:cs typeface="Arial" charset="0"/>
              </a:rPr>
              <a:t>-Modus regeln die </a:t>
            </a:r>
            <a:r>
              <a:rPr lang="de-DE" sz="850" dirty="0" err="1" smtClean="0">
                <a:latin typeface="+mn-lt"/>
                <a:cs typeface="Arial" charset="0"/>
              </a:rPr>
              <a:t>Jogwheels</a:t>
            </a:r>
            <a:r>
              <a:rPr lang="de-DE" sz="850" dirty="0" smtClean="0">
                <a:latin typeface="+mn-lt"/>
                <a:cs typeface="Arial" charset="0"/>
              </a:rPr>
              <a:t> durch drehen derselben die Tonhöhenverschiebung (Pitch </a:t>
            </a:r>
            <a:r>
              <a:rPr lang="de-DE" sz="850" dirty="0" err="1" smtClean="0">
                <a:latin typeface="+mn-lt"/>
                <a:cs typeface="Arial" charset="0"/>
              </a:rPr>
              <a:t>Bend</a:t>
            </a:r>
            <a:r>
              <a:rPr lang="de-DE" sz="850" dirty="0" smtClean="0">
                <a:latin typeface="+mn-lt"/>
                <a:cs typeface="Arial" charset="0"/>
              </a:rPr>
              <a:t>) oder das Browsen durch Tracks – egal wie hoch der ausgeübte Druck ist.</a:t>
            </a:r>
          </a:p>
          <a:p>
            <a:pPr marL="115888" indent="-115888">
              <a:buFont typeface="Arial" charset="0"/>
              <a:buChar char="•"/>
            </a:pPr>
            <a:endParaRPr lang="de-DE" sz="850" dirty="0" smtClean="0">
              <a:latin typeface="+mn-lt"/>
              <a:cs typeface="Arial" charset="0"/>
            </a:endParaRPr>
          </a:p>
          <a:p>
            <a:r>
              <a:rPr lang="de-DE" sz="850" dirty="0" smtClean="0">
                <a:latin typeface="+mn-lt"/>
                <a:cs typeface="Arial" charset="0"/>
              </a:rPr>
              <a:t>* Steuern durch Infrarot</a:t>
            </a:r>
            <a:endParaRPr lang="de-DE" sz="850" dirty="0">
              <a:latin typeface="+mn-lt"/>
              <a:cs typeface="Arial" charset="0"/>
            </a:endParaRP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4" y="6592093"/>
            <a:ext cx="2135088" cy="15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139952"/>
            <a:ext cx="2279650" cy="16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" y="1910106"/>
            <a:ext cx="21197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Hercules®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ist ein eingetragenes Warenzeichen der Guillemot Corporation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S.A. Microsoft® Windows®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XP, Vista, 7 und 8 sind eingetragene Warenzeichen der Microsoft Corporation in den Vereinigten Staaten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und/oder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anderen Ländern.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Intel® Core™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Marken der Intel Corporation.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Apple®,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das Apple Logo und Mac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OS®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eingetragene Warenzeichen der Apple Computer, Inc. Alle anderen Warenzeichen und Markennamen werden hiermit anerkannt  und sind Eigentum ihrer jeweiligen Inhaber. Abbildungen nicht bindend.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808539" y="8244333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Artikelnummer  / Barcode</a:t>
            </a:r>
          </a:p>
          <a:p>
            <a:pPr algn="ctr">
              <a:defRPr/>
            </a:pP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 smtClean="0"/>
              <a:t>3362934744526</a:t>
            </a: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USA: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</a:t>
            </a:r>
            <a:r>
              <a:rPr lang="en-US" sz="800" dirty="0" smtClean="0"/>
              <a:t>5</a:t>
            </a:r>
            <a:endParaRPr lang="en-US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1146" y="1259632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/>
              <a:t>Draufsicht</a:t>
            </a:r>
            <a:endParaRPr lang="de-DE" sz="1100" b="1"/>
          </a:p>
        </p:txBody>
      </p:sp>
      <p:sp>
        <p:nvSpPr>
          <p:cNvPr id="31" name="ZoneTexte 30"/>
          <p:cNvSpPr txBox="1"/>
          <p:nvPr/>
        </p:nvSpPr>
        <p:spPr>
          <a:xfrm>
            <a:off x="551036" y="488645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/>
              <a:t>Vorderansicht</a:t>
            </a:r>
            <a:endParaRPr lang="de-DE" sz="1100" b="1"/>
          </a:p>
        </p:txBody>
      </p:sp>
      <p:sp>
        <p:nvSpPr>
          <p:cNvPr id="32" name="ZoneTexte 31"/>
          <p:cNvSpPr txBox="1"/>
          <p:nvPr/>
        </p:nvSpPr>
        <p:spPr>
          <a:xfrm>
            <a:off x="562234" y="632661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/>
              <a:t>Rückansicht</a:t>
            </a:r>
            <a:endParaRPr lang="de-DE" sz="1100" b="1"/>
          </a:p>
        </p:txBody>
      </p:sp>
      <p:sp>
        <p:nvSpPr>
          <p:cNvPr id="8" name="Rectangle à coins arrondis 7"/>
          <p:cNvSpPr/>
          <p:nvPr/>
        </p:nvSpPr>
        <p:spPr>
          <a:xfrm>
            <a:off x="541146" y="1521242"/>
            <a:ext cx="5695092" cy="3266782"/>
          </a:xfrm>
          <a:prstGeom prst="roundRect">
            <a:avLst>
              <a:gd name="adj" fmla="val 58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à coins arrondis 8"/>
          <p:cNvSpPr/>
          <p:nvPr/>
        </p:nvSpPr>
        <p:spPr>
          <a:xfrm>
            <a:off x="541146" y="5148064"/>
            <a:ext cx="5695092" cy="1178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à coins arrondis 39"/>
          <p:cNvSpPr/>
          <p:nvPr/>
        </p:nvSpPr>
        <p:spPr>
          <a:xfrm>
            <a:off x="551036" y="6588224"/>
            <a:ext cx="5685202" cy="1096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" y="6660430"/>
            <a:ext cx="5073377" cy="9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" y="5188864"/>
            <a:ext cx="5109863" cy="10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1" y="1702939"/>
            <a:ext cx="488250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Hercules®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ist ein eingetragenes Warenzeichen der Guillemot Corporation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S.A. Microsoft® Windows®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XP, Vista, 7 und 8 sind eingetragene Warenzeichen der Microsoft Corporation in den Vereinigten Staaten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und/oder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anderen Ländern.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Intel® Core™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Marken der Intel Corporation.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Apple®,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das Apple Logo und Mac </a:t>
            </a:r>
            <a:r>
              <a:rPr lang="de-DE" sz="600" dirty="0" smtClean="0">
                <a:solidFill>
                  <a:schemeClr val="bg1"/>
                </a:solidFill>
                <a:latin typeface="Calibri" pitchFamily="-105" charset="0"/>
              </a:rPr>
              <a:t>OS® </a:t>
            </a:r>
            <a:r>
              <a:rPr lang="de-DE" sz="600" dirty="0">
                <a:solidFill>
                  <a:schemeClr val="bg1"/>
                </a:solidFill>
                <a:latin typeface="Calibri" pitchFamily="-105" charset="0"/>
              </a:rPr>
              <a:t>sind eingetragene Warenzeichen der Apple Computer, Inc. Alle anderen Warenzeichen und Markennamen werden hiermit anerkannt  und sind Eigentum ihrer jeweiligen Inhaber. Abbildungen nicht bindend.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4808539" y="8244333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Artikelnummer  / Barcode</a:t>
            </a:r>
          </a:p>
          <a:p>
            <a:pPr algn="ctr">
              <a:defRPr/>
            </a:pP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 smtClean="0"/>
              <a:t>3362934744526</a:t>
            </a:r>
            <a:endParaRPr lang="de-DE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de-DE" sz="800" dirty="0" smtClean="0">
                <a:solidFill>
                  <a:schemeClr val="bg1"/>
                </a:solidFill>
                <a:ea typeface="ＭＳ Ｐゴシック" pitchFamily="-106" charset="-128"/>
              </a:rPr>
              <a:t>USA: </a:t>
            </a:r>
            <a:r>
              <a:rPr lang="en-US" sz="800" dirty="0"/>
              <a:t>4780774</a:t>
            </a:r>
            <a:r>
              <a:rPr lang="en-US" sz="80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/>
              <a:t>66329641970 </a:t>
            </a:r>
            <a:r>
              <a:rPr lang="en-US" sz="800" smtClean="0"/>
              <a:t>5</a:t>
            </a:r>
            <a:endParaRPr lang="en-US" sz="80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1010</Words>
  <Application>Microsoft Office PowerPoint</Application>
  <PresentationFormat>Affichage à l'écran (4:3)</PresentationFormat>
  <Paragraphs>123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Philippe Le Strat</cp:lastModifiedBy>
  <cp:revision>358</cp:revision>
  <cp:lastPrinted>2012-04-27T08:28:36Z</cp:lastPrinted>
  <dcterms:created xsi:type="dcterms:W3CDTF">2012-04-17T06:22:16Z</dcterms:created>
  <dcterms:modified xsi:type="dcterms:W3CDTF">2014-08-04T08:34:46Z</dcterms:modified>
</cp:coreProperties>
</file>