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7" r:id="rId2"/>
    <p:sldId id="258" r:id="rId3"/>
    <p:sldId id="259" r:id="rId4"/>
  </p:sldIdLst>
  <p:sldSz cx="6858000" cy="9144000" type="screen4x3"/>
  <p:notesSz cx="6799263" cy="9929813"/>
  <p:defaultTextStyle>
    <a:defPPr>
      <a:defRPr lang="fr-FR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CC"/>
    <a:srgbClr val="E7E7E7"/>
    <a:srgbClr val="0C0CCA"/>
    <a:srgbClr val="FDEADA"/>
    <a:srgbClr val="00CC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39" autoAdjust="0"/>
  </p:normalViewPr>
  <p:slideViewPr>
    <p:cSldViewPr>
      <p:cViewPr>
        <p:scale>
          <a:sx n="100" d="100"/>
          <a:sy n="100" d="100"/>
        </p:scale>
        <p:origin x="-762" y="-37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34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35A09CB8-EE1B-144A-91CA-A6AA8763EA00}" type="datetime1">
              <a:rPr lang="fr-FR"/>
              <a:pPr>
                <a:defRPr/>
              </a:pPr>
              <a:t>04/08/2014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34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5BDAE2CE-268C-0042-8765-71551A1248D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3081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34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6526BA1E-9214-384F-AE3E-3FD5C9082F4E}" type="datetime1">
              <a:rPr lang="fr-FR"/>
              <a:pPr>
                <a:defRPr/>
              </a:pPr>
              <a:t>04/08/2014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24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34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A764CEC1-F003-0440-9A15-578C642CEC0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1500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8D4A445-F0F9-0242-97A7-BFD9386061F7}" type="slidenum">
              <a:rPr lang="fr-FR"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rPr>
              <a:pPr/>
              <a:t>1</a:t>
            </a:fld>
            <a:endParaRPr lang="fr-FR">
              <a:latin typeface="Calibri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8D4A445-F0F9-0242-97A7-BFD9386061F7}" type="slidenum">
              <a:rPr lang="fr-FR"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rPr>
              <a:pPr/>
              <a:t>2</a:t>
            </a:fld>
            <a:endParaRPr lang="fr-FR">
              <a:latin typeface="Calibri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8D4A445-F0F9-0242-97A7-BFD9386061F7}" type="slidenum">
              <a:rPr lang="fr-FR"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rPr>
              <a:pPr/>
              <a:t>3</a:t>
            </a:fld>
            <a:endParaRPr lang="fr-FR">
              <a:latin typeface="Calibri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838D9-5436-2D4C-8E77-718304514EF8}" type="datetime1">
              <a:rPr lang="en-US"/>
              <a:pPr>
                <a:defRPr/>
              </a:pPr>
              <a:t>8/4/2014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53A75-1FD8-FE4B-992C-FCE825AA09C3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D78B6-B0DA-DD44-B34D-F1B113F13CD8}" type="datetime1">
              <a:rPr lang="en-US"/>
              <a:pPr>
                <a:defRPr/>
              </a:pPr>
              <a:t>8/4/2014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ABE1C-341A-D641-815F-08AF4C388EF4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9394F-B53E-1540-9514-0377F240DD5B}" type="datetime1">
              <a:rPr lang="en-US"/>
              <a:pPr>
                <a:defRPr/>
              </a:pPr>
              <a:t>8/4/2014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D5F81-82CA-A641-8D13-15DCB360BC77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B287F-0342-B548-941A-F270B8D2DC42}" type="datetime1">
              <a:rPr lang="en-US"/>
              <a:pPr>
                <a:defRPr/>
              </a:pPr>
              <a:t>8/4/2014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CF025-9F35-CC47-87B3-6BA641477890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6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6" y="3875619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AF202-7332-4D43-B8BE-5F6C240B5CE9}" type="datetime1">
              <a:rPr lang="en-US"/>
              <a:pPr>
                <a:defRPr/>
              </a:pPr>
              <a:t>8/4/2014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2FCC7-0328-A145-B0E7-D1F908A7A39F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1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1EEEA-1F74-824F-9B51-5919BDC74DC7}" type="datetime1">
              <a:rPr lang="en-US"/>
              <a:pPr>
                <a:defRPr/>
              </a:pPr>
              <a:t>8/4/2014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2976E-1686-E341-BE86-05378E9EBE2D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2" indent="0">
              <a:buNone/>
              <a:defRPr sz="2000" b="1"/>
            </a:lvl2pPr>
            <a:lvl3pPr marL="914343" indent="0">
              <a:buNone/>
              <a:defRPr sz="1800" b="1"/>
            </a:lvl3pPr>
            <a:lvl4pPr marL="1371515" indent="0">
              <a:buNone/>
              <a:defRPr sz="1600" b="1"/>
            </a:lvl4pPr>
            <a:lvl5pPr marL="1828686" indent="0">
              <a:buNone/>
              <a:defRPr sz="1600" b="1"/>
            </a:lvl5pPr>
            <a:lvl6pPr marL="2285857" indent="0">
              <a:buNone/>
              <a:defRPr sz="1600" b="1"/>
            </a:lvl6pPr>
            <a:lvl7pPr marL="2743029" indent="0">
              <a:buNone/>
              <a:defRPr sz="1600" b="1"/>
            </a:lvl7pPr>
            <a:lvl8pPr marL="3200200" indent="0">
              <a:buNone/>
              <a:defRPr sz="1600" b="1"/>
            </a:lvl8pPr>
            <a:lvl9pPr marL="3657372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2" indent="0">
              <a:buNone/>
              <a:defRPr sz="2000" b="1"/>
            </a:lvl2pPr>
            <a:lvl3pPr marL="914343" indent="0">
              <a:buNone/>
              <a:defRPr sz="1800" b="1"/>
            </a:lvl3pPr>
            <a:lvl4pPr marL="1371515" indent="0">
              <a:buNone/>
              <a:defRPr sz="1600" b="1"/>
            </a:lvl4pPr>
            <a:lvl5pPr marL="1828686" indent="0">
              <a:buNone/>
              <a:defRPr sz="1600" b="1"/>
            </a:lvl5pPr>
            <a:lvl6pPr marL="2285857" indent="0">
              <a:buNone/>
              <a:defRPr sz="1600" b="1"/>
            </a:lvl6pPr>
            <a:lvl7pPr marL="2743029" indent="0">
              <a:buNone/>
              <a:defRPr sz="1600" b="1"/>
            </a:lvl7pPr>
            <a:lvl8pPr marL="3200200" indent="0">
              <a:buNone/>
              <a:defRPr sz="1600" b="1"/>
            </a:lvl8pPr>
            <a:lvl9pPr marL="3657372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E75B5-12BB-1B40-A379-1EDCE117232E}" type="datetime1">
              <a:rPr lang="en-US"/>
              <a:pPr>
                <a:defRPr/>
              </a:pPr>
              <a:t>8/4/2014</a:t>
            </a:fld>
            <a:endParaRPr lang="fr-BE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3D38D-74B9-254D-AC7B-4FEF01633CC2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FC470-18AB-B345-B0B9-2D96CB604C3A}" type="datetime1">
              <a:rPr lang="en-US"/>
              <a:pPr>
                <a:defRPr/>
              </a:pPr>
              <a:t>8/4/2014</a:t>
            </a:fld>
            <a:endParaRPr lang="fr-BE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92099-0536-2241-8375-DAD99ED437DB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F13F4-9FBB-D344-962C-2813737876B2}" type="datetime1">
              <a:rPr lang="en-US"/>
              <a:pPr>
                <a:defRPr/>
              </a:pPr>
              <a:t>8/4/2014</a:t>
            </a:fld>
            <a:endParaRPr lang="fr-BE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7B07B-1E1A-054E-BCFB-63C5B2968FED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  <p:pic>
        <p:nvPicPr>
          <p:cNvPr id="5" name="Picture 2" descr="D:\Mes Documents\Mes documents\Documents\Marketing plan\2011\Hercules templates\BandeauDJ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" y="7786689"/>
            <a:ext cx="6858000" cy="1352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6858000" cy="539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43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ZoneTexte 37"/>
          <p:cNvSpPr txBox="1">
            <a:spLocks noChangeArrowheads="1"/>
          </p:cNvSpPr>
          <p:nvPr userDrawn="1"/>
        </p:nvSpPr>
        <p:spPr bwMode="auto">
          <a:xfrm>
            <a:off x="61913" y="936625"/>
            <a:ext cx="15732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sz="1200" b="1" noProof="1">
                <a:latin typeface="Calibri" pitchFamily="-105" charset="0"/>
              </a:rPr>
              <a:t>www.hercules.com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613" y="157163"/>
            <a:ext cx="1112837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64068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8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172" indent="0">
              <a:buNone/>
              <a:defRPr sz="1200"/>
            </a:lvl2pPr>
            <a:lvl3pPr marL="914343" indent="0">
              <a:buNone/>
              <a:defRPr sz="1000"/>
            </a:lvl3pPr>
            <a:lvl4pPr marL="1371515" indent="0">
              <a:buNone/>
              <a:defRPr sz="900"/>
            </a:lvl4pPr>
            <a:lvl5pPr marL="1828686" indent="0">
              <a:buNone/>
              <a:defRPr sz="900"/>
            </a:lvl5pPr>
            <a:lvl6pPr marL="2285857" indent="0">
              <a:buNone/>
              <a:defRPr sz="900"/>
            </a:lvl6pPr>
            <a:lvl7pPr marL="2743029" indent="0">
              <a:buNone/>
              <a:defRPr sz="900"/>
            </a:lvl7pPr>
            <a:lvl8pPr marL="3200200" indent="0">
              <a:buNone/>
              <a:defRPr sz="900"/>
            </a:lvl8pPr>
            <a:lvl9pPr marL="3657372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504BD-58EE-A04E-9880-F8BDE935A07B}" type="datetime1">
              <a:rPr lang="en-US"/>
              <a:pPr>
                <a:defRPr/>
              </a:pPr>
              <a:t>8/4/2014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06AC8-FBCD-F34F-8A4A-47ED39E53E4D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4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2" indent="0">
              <a:buNone/>
              <a:defRPr sz="2800"/>
            </a:lvl2pPr>
            <a:lvl3pPr marL="914343" indent="0">
              <a:buNone/>
              <a:defRPr sz="2400"/>
            </a:lvl3pPr>
            <a:lvl4pPr marL="1371515" indent="0">
              <a:buNone/>
              <a:defRPr sz="2000"/>
            </a:lvl4pPr>
            <a:lvl5pPr marL="1828686" indent="0">
              <a:buNone/>
              <a:defRPr sz="2000"/>
            </a:lvl5pPr>
            <a:lvl6pPr marL="2285857" indent="0">
              <a:buNone/>
              <a:defRPr sz="2000"/>
            </a:lvl6pPr>
            <a:lvl7pPr marL="2743029" indent="0">
              <a:buNone/>
              <a:defRPr sz="2000"/>
            </a:lvl7pPr>
            <a:lvl8pPr marL="3200200" indent="0">
              <a:buNone/>
              <a:defRPr sz="2000"/>
            </a:lvl8pPr>
            <a:lvl9pPr marL="3657372" indent="0">
              <a:buNone/>
              <a:defRPr sz="2000"/>
            </a:lvl9pPr>
          </a:lstStyle>
          <a:p>
            <a:pPr lvl="0"/>
            <a:endParaRPr lang="fr-BE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172" indent="0">
              <a:buNone/>
              <a:defRPr sz="1200"/>
            </a:lvl2pPr>
            <a:lvl3pPr marL="914343" indent="0">
              <a:buNone/>
              <a:defRPr sz="1000"/>
            </a:lvl3pPr>
            <a:lvl4pPr marL="1371515" indent="0">
              <a:buNone/>
              <a:defRPr sz="900"/>
            </a:lvl4pPr>
            <a:lvl5pPr marL="1828686" indent="0">
              <a:buNone/>
              <a:defRPr sz="900"/>
            </a:lvl5pPr>
            <a:lvl6pPr marL="2285857" indent="0">
              <a:buNone/>
              <a:defRPr sz="900"/>
            </a:lvl6pPr>
            <a:lvl7pPr marL="2743029" indent="0">
              <a:buNone/>
              <a:defRPr sz="900"/>
            </a:lvl7pPr>
            <a:lvl8pPr marL="3200200" indent="0">
              <a:buNone/>
              <a:defRPr sz="900"/>
            </a:lvl8pPr>
            <a:lvl9pPr marL="3657372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A0108-C652-7D45-9C25-BF80B6C232B4}" type="datetime1">
              <a:rPr lang="en-US"/>
              <a:pPr>
                <a:defRPr/>
              </a:pPr>
              <a:t>8/4/2014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CCBBE-D8CA-194B-A9A1-3FD844DB6211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8C9BCE1D-4852-664C-B1CB-D24D13DA4690}" type="datetime1">
              <a:rPr lang="en-US"/>
              <a:pPr>
                <a:defRPr/>
              </a:pPr>
              <a:t>8/4/2014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ctr" defTabSz="914343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DDA10C55-6B16-3541-A661-0B74703B9B26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pitchFamily="-105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pitchFamily="-105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itchFamily="-105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itchFamily="-105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itchFamily="-105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443" indent="-228586" algn="l" defTabSz="9143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4" indent="-228586" algn="l" defTabSz="9143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6" indent="-228586" algn="l" defTabSz="9143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7" indent="-228586" algn="l" defTabSz="9143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2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3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5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6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7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9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0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72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9"/>
          <p:cNvSpPr>
            <a:spLocks noChangeArrowheads="1"/>
          </p:cNvSpPr>
          <p:nvPr/>
        </p:nvSpPr>
        <p:spPr bwMode="auto">
          <a:xfrm>
            <a:off x="206375" y="3933502"/>
            <a:ext cx="4602164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88900" indent="-88900">
              <a:tabLst>
                <a:tab pos="1524000" algn="l"/>
              </a:tabLst>
            </a:pPr>
            <a:r>
              <a:rPr lang="fr-FR" sz="1400" b="1" spc="-10" dirty="0" smtClean="0">
                <a:latin typeface="Arial"/>
                <a:cs typeface="Arial"/>
              </a:rPr>
              <a:t>A </a:t>
            </a:r>
            <a:r>
              <a:rPr lang="fr-FR" sz="1400" b="1" spc="-10" dirty="0">
                <a:latin typeface="Arial"/>
                <a:cs typeface="Arial"/>
              </a:rPr>
              <a:t>new design for the </a:t>
            </a:r>
            <a:r>
              <a:rPr lang="fr-FR" sz="1400" b="1" spc="-10" dirty="0" err="1" smtClean="0">
                <a:latin typeface="Arial"/>
                <a:cs typeface="Arial"/>
              </a:rPr>
              <a:t>Xtra</a:t>
            </a:r>
            <a:r>
              <a:rPr lang="fr-FR" sz="1400" b="1" spc="-10" dirty="0" smtClean="0">
                <a:latin typeface="Arial"/>
                <a:cs typeface="Arial"/>
              </a:rPr>
              <a:t> L</a:t>
            </a:r>
            <a:r>
              <a:rPr lang="en-US" sz="1400" b="1" dirty="0" err="1" smtClean="0">
                <a:ea typeface="Arial" pitchFamily="-105" charset="0"/>
                <a:cs typeface="Arial" pitchFamily="-105" charset="0"/>
              </a:rPr>
              <a:t>arge</a:t>
            </a:r>
            <a:r>
              <a:rPr lang="en-US" sz="1400" b="1" dirty="0" smtClean="0">
                <a:ea typeface="Arial" pitchFamily="-105" charset="0"/>
                <a:cs typeface="Arial" pitchFamily="-105" charset="0"/>
              </a:rPr>
              <a:t> </a:t>
            </a:r>
            <a:r>
              <a:rPr lang="en-US" sz="1400" b="1" dirty="0">
                <a:ea typeface="Arial" pitchFamily="-105" charset="0"/>
                <a:cs typeface="Arial" pitchFamily="-105" charset="0"/>
              </a:rPr>
              <a:t>2-deck DJ controller </a:t>
            </a:r>
            <a:endParaRPr lang="fr-FR" sz="1400" b="1" spc="-10" dirty="0">
              <a:latin typeface="Arial"/>
              <a:cs typeface="Arial"/>
            </a:endParaRPr>
          </a:p>
          <a:p>
            <a:pPr marL="88900" indent="-88900">
              <a:tabLst>
                <a:tab pos="1524000" algn="l"/>
              </a:tabLst>
            </a:pPr>
            <a:endParaRPr lang="en-US" sz="900" b="1" dirty="0" smtClean="0">
              <a:latin typeface="Calibri" pitchFamily="-105" charset="0"/>
            </a:endParaRPr>
          </a:p>
          <a:p>
            <a:pPr marL="88900" indent="-88900">
              <a:tabLst>
                <a:tab pos="1524000" algn="l"/>
              </a:tabLst>
            </a:pPr>
            <a:r>
              <a:rPr lang="en-US" sz="900" b="1" dirty="0" smtClean="0">
                <a:latin typeface="Calibri" pitchFamily="-105" charset="0"/>
              </a:rPr>
              <a:t>Large jog wheels for a better DJing experience</a:t>
            </a:r>
            <a:endParaRPr lang="en-US" sz="900" dirty="0" smtClean="0">
              <a:latin typeface="Calibri" pitchFamily="-105" charset="0"/>
            </a:endParaRPr>
          </a:p>
          <a:p>
            <a:pPr marL="171450" indent="-171450">
              <a:buFont typeface="Arial" pitchFamily="34" charset="0"/>
              <a:buChar char="•"/>
              <a:tabLst>
                <a:tab pos="1524000" algn="l"/>
              </a:tabLst>
            </a:pPr>
            <a:r>
              <a:rPr lang="en-US" sz="900" dirty="0" smtClean="0">
                <a:latin typeface="Calibri" pitchFamily="-105" charset="0"/>
              </a:rPr>
              <a:t>Size similar to jog wheels on DJ CD players:</a:t>
            </a:r>
          </a:p>
          <a:p>
            <a:pPr marL="627063" lvl="1" indent="-171450">
              <a:buFont typeface="Arial" pitchFamily="34" charset="0"/>
              <a:buChar char="•"/>
              <a:tabLst>
                <a:tab pos="1524000" algn="l"/>
              </a:tabLst>
            </a:pPr>
            <a:r>
              <a:rPr lang="en-US" sz="900" dirty="0" smtClean="0">
                <a:latin typeface="Calibri" pitchFamily="-105" charset="0"/>
              </a:rPr>
              <a:t>5.9”/15 cm diameter at the base</a:t>
            </a:r>
          </a:p>
          <a:p>
            <a:pPr marL="627063" lvl="1" indent="-171450">
              <a:buFont typeface="Arial" pitchFamily="34" charset="0"/>
              <a:buChar char="•"/>
              <a:tabLst>
                <a:tab pos="1524000" algn="l"/>
              </a:tabLst>
            </a:pPr>
            <a:r>
              <a:rPr lang="en-US" sz="900" dirty="0" smtClean="0">
                <a:latin typeface="Calibri" pitchFamily="-105" charset="0"/>
              </a:rPr>
              <a:t>5.1”/13 cm diameter on top</a:t>
            </a:r>
          </a:p>
          <a:p>
            <a:pPr marL="171450" indent="-171450">
              <a:buFont typeface="Arial" pitchFamily="34" charset="0"/>
              <a:buChar char="•"/>
              <a:tabLst>
                <a:tab pos="1524000" algn="l"/>
              </a:tabLst>
            </a:pPr>
            <a:r>
              <a:rPr lang="en-US" sz="900" dirty="0" smtClean="0">
                <a:latin typeface="Calibri" pitchFamily="-105" charset="0"/>
              </a:rPr>
              <a:t>Mechanical pressure detection for intuitive scratching</a:t>
            </a:r>
          </a:p>
          <a:p>
            <a:pPr marL="171450" indent="-171450">
              <a:buFont typeface="Arial" pitchFamily="34" charset="0"/>
              <a:buChar char="•"/>
              <a:tabLst>
                <a:tab pos="1524000" algn="l"/>
              </a:tabLst>
            </a:pPr>
            <a:r>
              <a:rPr lang="en-US" sz="900" dirty="0" smtClean="0">
                <a:latin typeface="Calibri" pitchFamily="-105" charset="0"/>
              </a:rPr>
              <a:t>Over 750 steps per rotation: precise position scanning</a:t>
            </a:r>
          </a:p>
          <a:p>
            <a:pPr marL="88900" indent="-88900">
              <a:tabLst>
                <a:tab pos="1524000" algn="l"/>
              </a:tabLst>
            </a:pPr>
            <a:endParaRPr lang="en-US" sz="900" b="1" dirty="0" smtClean="0">
              <a:latin typeface="Calibri" pitchFamily="-105" charset="0"/>
            </a:endParaRPr>
          </a:p>
          <a:p>
            <a:pPr marL="88900" indent="-88900">
              <a:tabLst>
                <a:tab pos="1524000" algn="l"/>
              </a:tabLst>
            </a:pPr>
            <a:r>
              <a:rPr lang="en-US" sz="900" b="1" dirty="0" smtClean="0">
                <a:latin typeface="Calibri" pitchFamily="-105" charset="0"/>
              </a:rPr>
              <a:t>Add fun to your mix with the AIR control</a:t>
            </a:r>
          </a:p>
          <a:p>
            <a:pPr marL="171450" indent="-171450">
              <a:buFont typeface="Arial" pitchFamily="34" charset="0"/>
              <a:buChar char="•"/>
              <a:tabLst>
                <a:tab pos="1524000" algn="l"/>
              </a:tabLst>
            </a:pPr>
            <a:r>
              <a:rPr lang="en-US" sz="900" dirty="0" smtClean="0">
                <a:latin typeface="Calibri" pitchFamily="34" charset="0"/>
              </a:rPr>
              <a:t>The contactless sensor lets you control the mix from above, without even touching the device, with 1 </a:t>
            </a:r>
            <a:r>
              <a:rPr lang="en-US" sz="900" dirty="0" err="1" smtClean="0">
                <a:latin typeface="Calibri" pitchFamily="34" charset="0"/>
              </a:rPr>
              <a:t>ft</a:t>
            </a:r>
            <a:r>
              <a:rPr lang="en-US" sz="900" dirty="0" smtClean="0">
                <a:latin typeface="Calibri" pitchFamily="34" charset="0"/>
              </a:rPr>
              <a:t>/30 cm of range</a:t>
            </a:r>
          </a:p>
          <a:p>
            <a:pPr marL="171450" indent="-171450">
              <a:buFont typeface="Arial" charset="0"/>
              <a:buChar char="•"/>
              <a:tabLst>
                <a:tab pos="1524000" algn="l"/>
              </a:tabLst>
            </a:pPr>
            <a:r>
              <a:rPr lang="en-US" sz="900" dirty="0" smtClean="0">
                <a:latin typeface="Calibri" pitchFamily="34" charset="0"/>
              </a:rPr>
              <a:t>DJ CONTROL AIR+ converts the vertical distance to your hand into a MIDI command</a:t>
            </a:r>
          </a:p>
          <a:p>
            <a:pPr>
              <a:tabLst>
                <a:tab pos="1524000" algn="l"/>
              </a:tabLst>
            </a:pPr>
            <a:endParaRPr lang="en-US" sz="900" b="1" dirty="0" smtClean="0">
              <a:latin typeface="Calibri" pitchFamily="-105" charset="0"/>
            </a:endParaRPr>
          </a:p>
          <a:p>
            <a:pPr marL="88900" indent="-88900">
              <a:tabLst>
                <a:tab pos="1524000" algn="l"/>
              </a:tabLst>
            </a:pPr>
            <a:r>
              <a:rPr lang="en-US" sz="900" b="1" dirty="0" smtClean="0">
                <a:latin typeface="Calibri" pitchFamily="-105" charset="0"/>
              </a:rPr>
              <a:t>Velocity pads to express your creativity</a:t>
            </a:r>
            <a:endParaRPr lang="en-US" sz="900" dirty="0" smtClean="0">
              <a:latin typeface="Calibri" pitchFamily="-105" charset="0"/>
            </a:endParaRPr>
          </a:p>
          <a:p>
            <a:pPr marL="171450" indent="-171450">
              <a:buFont typeface="Arial" pitchFamily="34" charset="0"/>
              <a:buChar char="•"/>
              <a:tabLst>
                <a:tab pos="1524000" algn="l"/>
              </a:tabLst>
            </a:pPr>
            <a:r>
              <a:rPr lang="en-US" sz="900" dirty="0" smtClean="0">
                <a:latin typeface="Calibri" pitchFamily="-105" charset="0"/>
              </a:rPr>
              <a:t>4 velocity pads on each deck let you liven up your mixes</a:t>
            </a:r>
          </a:p>
          <a:p>
            <a:pPr marL="171450" indent="-171450">
              <a:buFont typeface="Arial" pitchFamily="34" charset="0"/>
              <a:buChar char="•"/>
              <a:tabLst>
                <a:tab pos="1524000" algn="l"/>
              </a:tabLst>
            </a:pPr>
            <a:r>
              <a:rPr lang="en-US" sz="900" dirty="0" smtClean="0">
                <a:latin typeface="Calibri" pitchFamily="-105" charset="0"/>
              </a:rPr>
              <a:t>Instantly trigger sample playback or hot cues with one touch</a:t>
            </a:r>
          </a:p>
          <a:p>
            <a:pPr marL="171450" indent="-171450">
              <a:buFont typeface="Arial" pitchFamily="34" charset="0"/>
              <a:buChar char="•"/>
              <a:tabLst>
                <a:tab pos="1524000" algn="l"/>
              </a:tabLst>
            </a:pPr>
            <a:r>
              <a:rPr lang="en-US" sz="900" dirty="0" smtClean="0">
                <a:latin typeface="Calibri" pitchFamily="-105" charset="0"/>
              </a:rPr>
              <a:t>The harder the pads are tapped, the louder the volume of the samples played</a:t>
            </a:r>
          </a:p>
          <a:p>
            <a:pPr marL="88900" indent="-88900">
              <a:tabLst>
                <a:tab pos="1524000" algn="l"/>
              </a:tabLst>
            </a:pPr>
            <a:endParaRPr lang="en-US" sz="900" b="1" dirty="0" smtClean="0">
              <a:latin typeface="Calibri" pitchFamily="-105" charset="0"/>
            </a:endParaRPr>
          </a:p>
          <a:p>
            <a:pPr marL="88900" indent="-88900">
              <a:tabLst>
                <a:tab pos="1524000" algn="l"/>
              </a:tabLst>
            </a:pPr>
            <a:r>
              <a:rPr lang="en-US" sz="900" b="1" dirty="0" smtClean="0">
                <a:latin typeface="Calibri" pitchFamily="-105" charset="0"/>
              </a:rPr>
              <a:t>Ergonomic design</a:t>
            </a:r>
          </a:p>
          <a:p>
            <a:pPr marL="171450" indent="-171450">
              <a:buFont typeface="Arial" pitchFamily="34" charset="0"/>
              <a:buChar char="•"/>
              <a:tabLst>
                <a:tab pos="1524000" algn="l"/>
              </a:tabLst>
            </a:pPr>
            <a:r>
              <a:rPr lang="en-US" sz="900" dirty="0" smtClean="0">
                <a:latin typeface="Calibri" pitchFamily="-105" charset="0"/>
              </a:rPr>
              <a:t>Comfortable size: 17.7”/45 cm wide for plenty of space between controls while performing</a:t>
            </a:r>
          </a:p>
          <a:p>
            <a:pPr marL="171450" indent="-171450">
              <a:buFont typeface="Arial" pitchFamily="34" charset="0"/>
              <a:buChar char="•"/>
              <a:tabLst>
                <a:tab pos="1524000" algn="l"/>
              </a:tabLst>
            </a:pPr>
            <a:r>
              <a:rPr lang="en-US" sz="900" dirty="0" smtClean="0">
                <a:latin typeface="Calibri" pitchFamily="-105" charset="0"/>
              </a:rPr>
              <a:t>Soft rubber cladding on rotary caps and transport buttons for easier handling</a:t>
            </a:r>
            <a:r>
              <a:rPr lang="en-US" sz="900" dirty="0">
                <a:latin typeface="Calibri" pitchFamily="-105" charset="0"/>
              </a:rPr>
              <a:t>: fingers won’t </a:t>
            </a:r>
            <a:r>
              <a:rPr lang="en-US" sz="900" dirty="0" smtClean="0">
                <a:latin typeface="Calibri" pitchFamily="-105" charset="0"/>
              </a:rPr>
              <a:t>slip</a:t>
            </a:r>
          </a:p>
          <a:p>
            <a:pPr>
              <a:tabLst>
                <a:tab pos="1524000" algn="l"/>
              </a:tabLst>
            </a:pPr>
            <a:endParaRPr lang="en-US" sz="900" b="1" dirty="0" smtClean="0">
              <a:latin typeface="Calibri" pitchFamily="-105" charset="0"/>
            </a:endParaRPr>
          </a:p>
          <a:p>
            <a:pPr marL="88900" indent="-88900">
              <a:tabLst>
                <a:tab pos="1524000" algn="l"/>
              </a:tabLst>
            </a:pPr>
            <a:r>
              <a:rPr lang="en-US" sz="900" b="1" dirty="0" smtClean="0">
                <a:latin typeface="Calibri" pitchFamily="-105" charset="0"/>
              </a:rPr>
              <a:t>Versatile microphone input</a:t>
            </a:r>
            <a:endParaRPr lang="en-US" sz="900" dirty="0" smtClean="0">
              <a:latin typeface="Calibri" pitchFamily="-105" charset="0"/>
            </a:endParaRPr>
          </a:p>
          <a:p>
            <a:pPr marL="171450" indent="-171450">
              <a:buFont typeface="Arial" pitchFamily="34" charset="0"/>
              <a:buChar char="•"/>
              <a:tabLst>
                <a:tab pos="1524000" algn="l"/>
              </a:tabLst>
            </a:pPr>
            <a:r>
              <a:rPr lang="en-US" sz="900" dirty="0" smtClean="0">
                <a:latin typeface="Calibri" pitchFamily="-105" charset="0"/>
              </a:rPr>
              <a:t>High audio quality for balanced and unbalanced dynamic microphones</a:t>
            </a:r>
          </a:p>
          <a:p>
            <a:pPr marL="171450" indent="-171450">
              <a:buFont typeface="Arial" pitchFamily="34" charset="0"/>
              <a:buChar char="•"/>
              <a:tabLst>
                <a:tab pos="1524000" algn="l"/>
              </a:tabLst>
            </a:pPr>
            <a:r>
              <a:rPr lang="en-US" sz="900" dirty="0" smtClean="0">
                <a:latin typeface="Calibri" pitchFamily="-105" charset="0"/>
              </a:rPr>
              <a:t>2 operating modes to integrate vocals into your mix:</a:t>
            </a:r>
          </a:p>
          <a:p>
            <a:pPr marL="627063" lvl="1" indent="-171450">
              <a:buFont typeface="Arial" pitchFamily="34" charset="0"/>
              <a:buChar char="•"/>
              <a:tabLst>
                <a:tab pos="1524000" algn="l"/>
              </a:tabLst>
            </a:pPr>
            <a:r>
              <a:rPr lang="en-US" sz="900" dirty="0" smtClean="0">
                <a:latin typeface="Calibri" pitchFamily="-105" charset="0"/>
              </a:rPr>
              <a:t>Direct pass-through: speak over the music</a:t>
            </a:r>
          </a:p>
          <a:p>
            <a:pPr marL="627063" lvl="1" indent="-171450">
              <a:buFont typeface="Arial" pitchFamily="34" charset="0"/>
              <a:buChar char="•"/>
              <a:tabLst>
                <a:tab pos="1524000" algn="l"/>
              </a:tabLst>
            </a:pPr>
            <a:r>
              <a:rPr lang="en-US" sz="900" dirty="0" smtClean="0">
                <a:latin typeface="Calibri" pitchFamily="-105" charset="0"/>
              </a:rPr>
              <a:t>Software processing: record your voice or add real-time effects to your voice</a:t>
            </a:r>
            <a:endParaRPr lang="en-US" sz="1000" b="1" dirty="0">
              <a:latin typeface="Calibri" pitchFamily="-105" charset="0"/>
            </a:endParaRPr>
          </a:p>
        </p:txBody>
      </p:sp>
      <p:sp>
        <p:nvSpPr>
          <p:cNvPr id="15392" name="Rectangle 32"/>
          <p:cNvSpPr>
            <a:spLocks noChangeArrowheads="1"/>
          </p:cNvSpPr>
          <p:nvPr/>
        </p:nvSpPr>
        <p:spPr bwMode="auto">
          <a:xfrm>
            <a:off x="61913" y="8667164"/>
            <a:ext cx="47466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600" dirty="0" smtClean="0">
                <a:solidFill>
                  <a:schemeClr val="bg1"/>
                </a:solidFill>
                <a:latin typeface="Calibri" pitchFamily="-105" charset="0"/>
              </a:rPr>
              <a:t>Hercules</a:t>
            </a:r>
            <a:r>
              <a:rPr lang="en-US" sz="600" dirty="0">
                <a:solidFill>
                  <a:schemeClr val="bg1"/>
                </a:solidFill>
                <a:latin typeface="Calibri" pitchFamily="-105" charset="0"/>
              </a:rPr>
              <a:t>® is a registered trademark of Guillemot Corporation S.A. Microsoft® Windows® XP, Vista </a:t>
            </a:r>
            <a:r>
              <a:rPr lang="en-US" sz="600" dirty="0" smtClean="0">
                <a:solidFill>
                  <a:schemeClr val="bg1"/>
                </a:solidFill>
                <a:latin typeface="Calibri" pitchFamily="-105" charset="0"/>
              </a:rPr>
              <a:t>, 7 and 8 are </a:t>
            </a:r>
            <a:r>
              <a:rPr lang="en-US" sz="600" dirty="0">
                <a:solidFill>
                  <a:schemeClr val="bg1"/>
                </a:solidFill>
                <a:latin typeface="Calibri" pitchFamily="-105" charset="0"/>
              </a:rPr>
              <a:t>registered trademarks of Microsoft Corporation in the United States and/or other countries. Intel® Core™ are trademarks of Intel Corporation. Apple®, the Apple logo and Mac OS® are registered trademarks of Apple Computer, Inc. All other trademarks and brand names are hereby acknowledged and are property of their respective owners. Illustrations not binding.</a:t>
            </a:r>
          </a:p>
        </p:txBody>
      </p:sp>
      <p:sp>
        <p:nvSpPr>
          <p:cNvPr id="36" name="Rectangle à coins arrondis 35"/>
          <p:cNvSpPr/>
          <p:nvPr/>
        </p:nvSpPr>
        <p:spPr>
          <a:xfrm>
            <a:off x="4797152" y="8271082"/>
            <a:ext cx="1995487" cy="79216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 smtClean="0">
                <a:solidFill>
                  <a:schemeClr val="bg1"/>
                </a:solidFill>
                <a:ea typeface="ＭＳ Ｐゴシック" pitchFamily="-106" charset="-128"/>
              </a:rPr>
              <a:t>Reference number / Barcode</a:t>
            </a:r>
          </a:p>
          <a:p>
            <a:pPr algn="ctr">
              <a:defRPr/>
            </a:pPr>
            <a:endParaRPr lang="en-US" sz="800" dirty="0" smtClean="0">
              <a:solidFill>
                <a:schemeClr val="bg1"/>
              </a:solidFill>
              <a:ea typeface="ＭＳ Ｐゴシック" pitchFamily="-106" charset="-128"/>
            </a:endParaRPr>
          </a:p>
          <a:p>
            <a:pPr algn="ctr">
              <a:defRPr/>
            </a:pPr>
            <a:r>
              <a:rPr lang="en-US" sz="800" dirty="0" smtClean="0">
                <a:solidFill>
                  <a:schemeClr val="bg1"/>
                </a:solidFill>
                <a:ea typeface="ＭＳ Ｐゴシック" pitchFamily="-106" charset="-128"/>
              </a:rPr>
              <a:t>International: </a:t>
            </a:r>
            <a:r>
              <a:rPr lang="en-US" sz="800" dirty="0"/>
              <a:t>4780774</a:t>
            </a:r>
            <a:r>
              <a:rPr lang="en-US" sz="800" dirty="0">
                <a:solidFill>
                  <a:srgbClr val="FFFFFF"/>
                </a:solidFill>
                <a:ea typeface="ＭＳ Ｐゴシック" pitchFamily="-106" charset="-128"/>
              </a:rPr>
              <a:t>/ </a:t>
            </a:r>
            <a:r>
              <a:rPr lang="en-US" sz="800" dirty="0"/>
              <a:t>3362934744526</a:t>
            </a:r>
            <a:endParaRPr lang="en-US" sz="800" dirty="0" smtClean="0">
              <a:solidFill>
                <a:schemeClr val="bg1"/>
              </a:solidFill>
              <a:ea typeface="ＭＳ Ｐゴシック" pitchFamily="-106" charset="-128"/>
            </a:endParaRPr>
          </a:p>
          <a:p>
            <a:pPr algn="ctr">
              <a:defRPr/>
            </a:pPr>
            <a:r>
              <a:rPr lang="en-US" sz="800" dirty="0" smtClean="0">
                <a:solidFill>
                  <a:schemeClr val="bg1"/>
                </a:solidFill>
                <a:ea typeface="ＭＳ Ｐゴシック" pitchFamily="-106" charset="-128"/>
              </a:rPr>
              <a:t>USA: </a:t>
            </a:r>
            <a:r>
              <a:rPr lang="en-US" sz="800" dirty="0"/>
              <a:t>4780774</a:t>
            </a:r>
            <a:r>
              <a:rPr lang="en-US" sz="800" dirty="0">
                <a:solidFill>
                  <a:srgbClr val="FFFFFF"/>
                </a:solidFill>
                <a:ea typeface="ＭＳ Ｐゴシック" pitchFamily="-106" charset="-128"/>
              </a:rPr>
              <a:t>/ </a:t>
            </a:r>
            <a:r>
              <a:rPr lang="en-US" sz="800" dirty="0"/>
              <a:t>66329641970 </a:t>
            </a:r>
            <a:r>
              <a:rPr lang="en-US" sz="800" dirty="0" smtClean="0"/>
              <a:t>5</a:t>
            </a:r>
            <a:endParaRPr lang="en-US" sz="800" dirty="0">
              <a:solidFill>
                <a:srgbClr val="FFFFFF"/>
              </a:solidFill>
              <a:ea typeface="ＭＳ Ｐゴシック" pitchFamily="-106" charset="-128"/>
            </a:endParaRPr>
          </a:p>
        </p:txBody>
      </p:sp>
      <p:graphicFrame>
        <p:nvGraphicFramePr>
          <p:cNvPr id="39" name="Tableau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393381"/>
              </p:ext>
            </p:extLst>
          </p:nvPr>
        </p:nvGraphicFramePr>
        <p:xfrm>
          <a:off x="5157192" y="716477"/>
          <a:ext cx="1631899" cy="7148689"/>
        </p:xfrm>
        <a:graphic>
          <a:graphicData uri="http://schemas.openxmlformats.org/drawingml/2006/table">
            <a:tbl>
              <a:tblPr/>
              <a:tblGrid>
                <a:gridCol w="1631899"/>
              </a:tblGrid>
              <a:tr h="184816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Technical specifications</a:t>
                      </a:r>
                      <a:endParaRPr kumimoji="0" lang="en-US" sz="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pitchFamily="-106" charset="0"/>
                        <a:ea typeface="ＭＳ Ｐゴシック" pitchFamily="-106" charset="-128"/>
                      </a:endParaRPr>
                    </a:p>
                  </a:txBody>
                  <a:tcPr marT="45707" marB="252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721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2-deck DJ controller with audio</a:t>
                      </a:r>
                    </a:p>
                  </a:txBody>
                  <a:tcPr marT="18000" marB="36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</a:tr>
              <a:tr h="402322">
                <a:tc>
                  <a:txBody>
                    <a:bodyPr/>
                    <a:lstStyle/>
                    <a:p>
                      <a:pPr marL="88900" marR="0" lvl="0" indent="-8890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Great jog wheels for scratching</a:t>
                      </a:r>
                    </a:p>
                    <a:p>
                      <a:pPr marL="88900" marR="0" lvl="0" indent="-8890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en-US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Pressure detection: as intuitive for scratching as turntables</a:t>
                      </a:r>
                    </a:p>
                    <a:p>
                      <a:pPr marL="88900" marR="0" lvl="0" indent="-8890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en-US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Large diameter: 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5.9”/15 cm</a:t>
                      </a:r>
                    </a:p>
                    <a:p>
                      <a:pPr marL="88900" marR="0" lvl="0" indent="-8890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en-US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</a:rPr>
                        <a:t>&gt; 750 steps per rotation</a:t>
                      </a:r>
                      <a:endParaRPr kumimoji="0" lang="en-US" sz="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6" charset="0"/>
                        <a:ea typeface="ＭＳ Ｐゴシック" pitchFamily="-106" charset="-128"/>
                      </a:endParaRPr>
                    </a:p>
                  </a:txBody>
                  <a:tcPr marT="18000" marB="3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77">
                <a:tc>
                  <a:txBody>
                    <a:bodyPr/>
                    <a:lstStyle/>
                    <a:p>
                      <a:pPr marL="88900" marR="0" lvl="0" indent="-8890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Built-in audio</a:t>
                      </a:r>
                    </a:p>
                    <a:p>
                      <a:pPr marL="447675" marR="0" lvl="0" indent="-447675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105" charset="0"/>
                        <a:buNone/>
                        <a:tabLst>
                          <a:tab pos="1524000" algn="l"/>
                        </a:tabLst>
                      </a:pPr>
                      <a:r>
                        <a:rPr kumimoji="0" lang="en-GB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Outputs</a:t>
                      </a:r>
                      <a:r>
                        <a:rPr kumimoji="0" lang="en-GB" sz="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	</a:t>
                      </a:r>
                    </a:p>
                    <a:p>
                      <a:pPr marL="447675" marR="0" lvl="0" indent="-447675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105" charset="0"/>
                        <a:buNone/>
                        <a:tabLst>
                          <a:tab pos="1524000" algn="l"/>
                        </a:tabLst>
                      </a:pPr>
                      <a:r>
                        <a:rPr kumimoji="0" lang="en-GB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Master:	2 x RCA (line)</a:t>
                      </a:r>
                    </a:p>
                    <a:p>
                      <a:pPr marL="447675" marR="0" lvl="0" indent="-447675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105" charset="0"/>
                        <a:buNone/>
                        <a:tabLst>
                          <a:tab pos="1524000" algn="l"/>
                        </a:tabLst>
                      </a:pPr>
                      <a:r>
                        <a:rPr kumimoji="0" lang="en-GB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(</a:t>
                      </a:r>
                      <a:r>
                        <a:rPr kumimoji="0" lang="en-GB" sz="8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ch.</a:t>
                      </a:r>
                      <a:r>
                        <a:rPr kumimoji="0" lang="en-GB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 1-2)	1 stereo ⅛” jack</a:t>
                      </a:r>
                    </a:p>
                    <a:p>
                      <a:pPr marL="447675" marR="0" lvl="0" indent="-447675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105" charset="0"/>
                        <a:buNone/>
                        <a:tabLst>
                          <a:tab pos="1524000" algn="l"/>
                        </a:tabLst>
                      </a:pPr>
                      <a:r>
                        <a:rPr kumimoji="0" lang="en-GB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Monitor:	1 stereo  ¼” jack</a:t>
                      </a:r>
                    </a:p>
                    <a:p>
                      <a:pPr marL="447675" marR="0" lvl="0" indent="-447675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105" charset="0"/>
                        <a:buNone/>
                        <a:tabLst>
                          <a:tab pos="1524000" algn="l"/>
                        </a:tabLst>
                      </a:pPr>
                      <a:r>
                        <a:rPr kumimoji="0" lang="en-GB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(</a:t>
                      </a:r>
                      <a:r>
                        <a:rPr kumimoji="0" lang="en-GB" sz="8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ch.</a:t>
                      </a:r>
                      <a:r>
                        <a:rPr kumimoji="0" lang="en-GB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 3-4)	(headphones)</a:t>
                      </a:r>
                    </a:p>
                    <a:p>
                      <a:pPr marL="447675" marR="0" lvl="0" indent="-447675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105" charset="0"/>
                        <a:buNone/>
                        <a:tabLst>
                          <a:tab pos="1524000" algn="l"/>
                        </a:tabLst>
                      </a:pPr>
                      <a:r>
                        <a:rPr kumimoji="0" lang="en-GB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	1 stereo  ⅛” jack</a:t>
                      </a:r>
                    </a:p>
                    <a:p>
                      <a:pPr marL="447675" marR="0" lvl="0" indent="-447675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105" charset="0"/>
                        <a:buNone/>
                        <a:tabLst>
                          <a:tab pos="1524000" algn="l"/>
                        </a:tabLst>
                        <a:defRPr/>
                      </a:pPr>
                      <a:r>
                        <a:rPr kumimoji="0" lang="en-US" sz="800" b="0" i="0" u="none" strike="noStrike" cap="none" spc="-2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Microphone: input </a:t>
                      </a:r>
                      <a:r>
                        <a:rPr kumimoji="0" lang="en-GB" sz="800" b="0" i="0" u="none" strike="noStrike" cap="none" spc="-2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1 x ¼” (balanced)</a:t>
                      </a:r>
                    </a:p>
                  </a:txBody>
                  <a:tcPr marT="18000" marB="3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</a:tr>
              <a:tr h="40928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AIR sensor</a:t>
                      </a:r>
                    </a:p>
                    <a:p>
                      <a:pPr marL="88900" marR="0" lvl="0" indent="-8890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en-US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Long range sensor &gt; 11.8”/30 cm</a:t>
                      </a:r>
                    </a:p>
                    <a:p>
                      <a:pPr marL="88900" marR="0" lvl="0" indent="-8890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en-US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Vu-meter for AIR sensor</a:t>
                      </a:r>
                    </a:p>
                  </a:txBody>
                  <a:tcPr marT="18000" marB="3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085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uLnTx/>
                        <a:uFillTx/>
                        <a:latin typeface="Calibri" pitchFamily="-106" charset="0"/>
                        <a:ea typeface="ＭＳ Ｐゴシック" pitchFamily="-106" charset="-128"/>
                        <a:cs typeface="+mn-cs"/>
                      </a:endParaRPr>
                    </a:p>
                  </a:txBody>
                  <a:tcPr marT="36000" marB="252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816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Mechanical specifications</a:t>
                      </a:r>
                    </a:p>
                  </a:txBody>
                  <a:tcPr marT="45707" marB="252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115">
                <a:tc>
                  <a:txBody>
                    <a:bodyPr/>
                    <a:lstStyle/>
                    <a:p>
                      <a:pPr marL="628650" marR="0" lvl="0" indent="-62865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105" charset="0"/>
                        <a:buNone/>
                        <a:tabLst>
                          <a:tab pos="1524000" algn="l"/>
                        </a:tabLst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Enclosure	17.9 x 10.2”</a:t>
                      </a:r>
                    </a:p>
                    <a:p>
                      <a:pPr marL="628650" marR="0" lvl="0" indent="-62865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105" charset="0"/>
                        <a:buNone/>
                        <a:tabLst>
                          <a:tab pos="1524000" algn="l"/>
                        </a:tabLst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	45.5 x 26 cm</a:t>
                      </a:r>
                      <a:endParaRPr kumimoji="0" lang="en-US" sz="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pitchFamily="-106" charset="0"/>
                        <a:ea typeface="ＭＳ Ｐゴシック" pitchFamily="-106" charset="-128"/>
                      </a:endParaRPr>
                    </a:p>
                  </a:txBody>
                  <a:tcPr marT="18000" marB="252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171860">
                <a:tc>
                  <a:txBody>
                    <a:bodyPr/>
                    <a:lstStyle/>
                    <a:p>
                      <a:pPr marL="628650" marR="0" lvl="0" indent="-62865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Jog wheels 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ø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	5.9”/15 cm </a:t>
                      </a:r>
                    </a:p>
                  </a:txBody>
                  <a:tcPr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745">
                <a:tc>
                  <a:txBody>
                    <a:bodyPr/>
                    <a:lstStyle/>
                    <a:p>
                      <a:pPr marL="628650" marR="0" lvl="0" indent="-62865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Weight	4.4 lbs./2 kg</a:t>
                      </a:r>
                    </a:p>
                  </a:txBody>
                  <a:tcPr marT="18000" marB="252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126389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pitchFamily="-106" charset="0"/>
                        <a:ea typeface="ＭＳ Ｐゴシック" pitchFamily="-106" charset="-128"/>
                      </a:endParaRPr>
                    </a:p>
                  </a:txBody>
                  <a:tcPr marT="45707" marB="252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816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Minimum requirements</a:t>
                      </a:r>
                      <a:endParaRPr kumimoji="0" lang="en-US" sz="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pitchFamily="-106" charset="0"/>
                        <a:ea typeface="ＭＳ Ｐゴシック" pitchFamily="-106" charset="-128"/>
                      </a:endParaRPr>
                    </a:p>
                  </a:txBody>
                  <a:tcPr marT="45707" marB="252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6883">
                <a:tc>
                  <a:txBody>
                    <a:bodyPr/>
                    <a:lstStyle/>
                    <a:p>
                      <a:pPr marL="88900" marR="0" lvl="0" indent="-8890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Computer CPU: 1.6 GHz or faster Intel Core</a:t>
                      </a:r>
                      <a:r>
                        <a:rPr lang="fr-FR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™</a:t>
                      </a:r>
                      <a:r>
                        <a:rPr kumimoji="0" lang="en-US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 2 Duo or AMD 64-bit</a:t>
                      </a:r>
                    </a:p>
                    <a:p>
                      <a:pPr marL="88900" marR="0" lvl="0" indent="-8890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2 GB of RAM or more</a:t>
                      </a:r>
                    </a:p>
                    <a:p>
                      <a:pPr marL="88900" marR="0" lvl="0" indent="-8890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800" b="0" i="0" u="none" strike="noStrike" cap="none" spc="-1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High-speed USB port (USB 2 or 3)</a:t>
                      </a:r>
                    </a:p>
                    <a:p>
                      <a:pPr marL="88900" marR="0" lvl="0" indent="-8890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100 MB available disk space</a:t>
                      </a:r>
                    </a:p>
                    <a:p>
                      <a:pPr marL="88900" marR="0" lvl="0" indent="-8890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CD/DVD-ROM drive</a:t>
                      </a:r>
                    </a:p>
                    <a:p>
                      <a:pPr marL="88900" marR="0" lvl="0" indent="-8890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Internet access</a:t>
                      </a:r>
                    </a:p>
                    <a:p>
                      <a:pPr marL="88900" marR="0" lvl="0" indent="-8890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Headphones + active speakers</a:t>
                      </a:r>
                    </a:p>
                  </a:txBody>
                  <a:tcPr marT="18000" marB="36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402322">
                <a:tc>
                  <a:txBody>
                    <a:bodyPr/>
                    <a:lstStyle/>
                    <a:p>
                      <a:pPr marL="88900" marR="0" lvl="0" indent="-8890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Operating system (32/64-bit)</a:t>
                      </a:r>
                    </a:p>
                    <a:p>
                      <a:pPr marL="88900" marR="0" lvl="0" indent="-8890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MS Windows® Vista/7/8 or</a:t>
                      </a:r>
                    </a:p>
                    <a:p>
                      <a:pPr marL="88900" marR="0" lvl="0" indent="-8890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Mac OS® 10.7/10.8/10.9</a:t>
                      </a:r>
                    </a:p>
                  </a:txBody>
                  <a:tcPr marT="18000" marB="36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085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uLnTx/>
                        <a:uFillTx/>
                        <a:latin typeface="Calibri" pitchFamily="-106" charset="0"/>
                        <a:ea typeface="ＭＳ Ｐゴシック" pitchFamily="-106" charset="-128"/>
                        <a:cs typeface="+mn-cs"/>
                      </a:endParaRPr>
                    </a:p>
                  </a:txBody>
                  <a:tcPr marT="36000" marB="252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816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Box contents</a:t>
                      </a:r>
                      <a:endParaRPr kumimoji="0" lang="en-US" sz="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pitchFamily="-106" charset="0"/>
                        <a:ea typeface="ＭＳ Ｐゴシック" pitchFamily="-106" charset="-128"/>
                      </a:endParaRPr>
                    </a:p>
                  </a:txBody>
                  <a:tcPr marT="45707" marB="252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928">
                <a:tc>
                  <a:txBody>
                    <a:bodyPr/>
                    <a:lstStyle/>
                    <a:p>
                      <a:pPr marL="88900" marR="0" lvl="0" indent="-8890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Hercules DJ CONTROL AIR+ S Series</a:t>
                      </a:r>
                    </a:p>
                    <a:p>
                      <a:pPr marL="88900" marR="0" lvl="0" indent="-8890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USB cable</a:t>
                      </a:r>
                    </a:p>
                    <a:p>
                      <a:pPr marL="88900" marR="0" lvl="0" indent="-8890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CD with </a:t>
                      </a:r>
                      <a:r>
                        <a:rPr kumimoji="0" lang="en-US" sz="8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DJUCED</a:t>
                      </a:r>
                      <a:r>
                        <a:rPr kumimoji="0" lang="en-US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 40°(PC/Mac)</a:t>
                      </a:r>
                    </a:p>
                    <a:p>
                      <a:pPr marL="88900" marR="0" lvl="0" indent="-8890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Printed + PDF installation guide</a:t>
                      </a:r>
                    </a:p>
                  </a:txBody>
                  <a:tcPr marT="18000" marB="36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6389">
                <a:tc>
                  <a:txBody>
                    <a:bodyPr/>
                    <a:lstStyle/>
                    <a:p>
                      <a:pPr marL="88900" marR="0" lvl="0" indent="-8890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6" charset="0"/>
                        <a:ea typeface="ＭＳ Ｐゴシック" pitchFamily="-106" charset="-128"/>
                      </a:endParaRPr>
                    </a:p>
                  </a:txBody>
                  <a:tcPr marT="45707" marB="252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816">
                <a:tc>
                  <a:txBody>
                    <a:bodyPr/>
                    <a:lstStyle/>
                    <a:p>
                      <a:pPr marL="88900" marR="0" lvl="0" indent="-8890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Packaging specifications</a:t>
                      </a:r>
                    </a:p>
                  </a:txBody>
                  <a:tcPr marT="45707" marB="252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4783">
                <a:tc>
                  <a:txBody>
                    <a:bodyPr/>
                    <a:lstStyle/>
                    <a:p>
                      <a:pPr marL="628650" marR="0" lvl="0" indent="-62865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Color box 	20.4 x 12.3 x 4.1”</a:t>
                      </a:r>
                    </a:p>
                    <a:p>
                      <a:pPr marL="628650" marR="0" lvl="0" indent="-62865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	52 x 31.2 x 10.5 cm</a:t>
                      </a:r>
                    </a:p>
                  </a:txBody>
                  <a:tcPr marT="18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78490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en-US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Units / carton	2</a:t>
                      </a:r>
                    </a:p>
                  </a:txBody>
                  <a:tcPr marT="18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730">
                <a:tc>
                  <a:txBody>
                    <a:bodyPr/>
                    <a:lstStyle/>
                    <a:p>
                      <a:pPr marL="628650" marR="0" lvl="0" indent="-62865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Pallet	70</a:t>
                      </a:r>
                    </a:p>
                  </a:txBody>
                  <a:tcPr marT="18000" marB="18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7" name="ZoneTexte 17"/>
          <p:cNvSpPr txBox="1">
            <a:spLocks noChangeArrowheads="1"/>
          </p:cNvSpPr>
          <p:nvPr/>
        </p:nvSpPr>
        <p:spPr bwMode="auto">
          <a:xfrm>
            <a:off x="3489325" y="85725"/>
            <a:ext cx="32416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  <a:latin typeface="+mn-lt"/>
              </a:rPr>
              <a:t>DJING /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DJ CONTROL AIR+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1" y="1530926"/>
            <a:ext cx="3407774" cy="1886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60" y="652756"/>
            <a:ext cx="3033568" cy="53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" descr="\\GIFRSTO3\Share-StudioGraphique\ARCHIVE\2014\Hercules\DJControlAirSseries\CompatibilitePC-Ma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359" y="3299872"/>
            <a:ext cx="743621" cy="55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\\GIFRSTO3\Share-StudioGraphique\ARCHIVE\2014\Hercules\DJControlAirSseries\PictoBuiltInAudi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25" y="3505290"/>
            <a:ext cx="1204736" cy="35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125" y="1432501"/>
            <a:ext cx="648072" cy="203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825" y="1396347"/>
            <a:ext cx="686603" cy="161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2" name="Rectangle 32"/>
          <p:cNvSpPr>
            <a:spLocks noChangeArrowheads="1"/>
          </p:cNvSpPr>
          <p:nvPr/>
        </p:nvSpPr>
        <p:spPr bwMode="auto">
          <a:xfrm>
            <a:off x="61913" y="8667164"/>
            <a:ext cx="46632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600" dirty="0" smtClean="0">
                <a:solidFill>
                  <a:schemeClr val="bg1"/>
                </a:solidFill>
                <a:latin typeface="Calibri" pitchFamily="-105" charset="0"/>
              </a:rPr>
              <a:t>Hercules</a:t>
            </a:r>
            <a:r>
              <a:rPr lang="en-US" sz="600" dirty="0">
                <a:solidFill>
                  <a:schemeClr val="bg1"/>
                </a:solidFill>
                <a:latin typeface="Calibri" pitchFamily="-105" charset="0"/>
              </a:rPr>
              <a:t>® is a registered trademark of Guillemot Corporation S.A. Microsoft® Windows® XP, </a:t>
            </a:r>
            <a:r>
              <a:rPr lang="en-US" sz="600" dirty="0" smtClean="0">
                <a:solidFill>
                  <a:schemeClr val="bg1"/>
                </a:solidFill>
                <a:latin typeface="Calibri" pitchFamily="-105" charset="0"/>
              </a:rPr>
              <a:t>Vista, 7  and 8 are </a:t>
            </a:r>
            <a:r>
              <a:rPr lang="en-US" sz="600" dirty="0">
                <a:solidFill>
                  <a:schemeClr val="bg1"/>
                </a:solidFill>
                <a:latin typeface="Calibri" pitchFamily="-105" charset="0"/>
              </a:rPr>
              <a:t>registered trademarks of Microsoft Corporation in the United States and/or other countries. Intel® Core™ are trademarks of Intel Corporation. Apple®, the Apple logo and Mac OS® are registered trademarks of Apple Computer, Inc. All other trademarks and brand names are hereby acknowledged and are property of their respective owners. Illustrations not binding.</a:t>
            </a:r>
          </a:p>
        </p:txBody>
      </p:sp>
      <p:sp>
        <p:nvSpPr>
          <p:cNvPr id="36" name="Rectangle à coins arrondis 35"/>
          <p:cNvSpPr/>
          <p:nvPr/>
        </p:nvSpPr>
        <p:spPr>
          <a:xfrm>
            <a:off x="4797152" y="8257241"/>
            <a:ext cx="1995487" cy="79216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800" dirty="0">
                <a:solidFill>
                  <a:schemeClr val="bg1"/>
                </a:solidFill>
                <a:ea typeface="ＭＳ Ｐゴシック" pitchFamily="-106" charset="-128"/>
              </a:rPr>
              <a:t>Reference </a:t>
            </a:r>
            <a:r>
              <a:rPr lang="en-GB" sz="800" dirty="0" smtClean="0">
                <a:solidFill>
                  <a:schemeClr val="bg1"/>
                </a:solidFill>
                <a:ea typeface="ＭＳ Ｐゴシック" pitchFamily="-106" charset="-128"/>
              </a:rPr>
              <a:t>number </a:t>
            </a:r>
            <a:r>
              <a:rPr lang="en-GB" sz="800" dirty="0">
                <a:solidFill>
                  <a:schemeClr val="bg1"/>
                </a:solidFill>
                <a:ea typeface="ＭＳ Ｐゴシック" pitchFamily="-106" charset="-128"/>
              </a:rPr>
              <a:t>/ </a:t>
            </a:r>
            <a:r>
              <a:rPr lang="en-GB" sz="800" dirty="0" smtClean="0">
                <a:solidFill>
                  <a:schemeClr val="bg1"/>
                </a:solidFill>
                <a:ea typeface="ＭＳ Ｐゴシック" pitchFamily="-106" charset="-128"/>
              </a:rPr>
              <a:t>Barcode</a:t>
            </a:r>
            <a:endParaRPr lang="en-GB" sz="800" dirty="0">
              <a:solidFill>
                <a:schemeClr val="bg1"/>
              </a:solidFill>
              <a:ea typeface="ＭＳ Ｐゴシック" pitchFamily="-106" charset="-128"/>
            </a:endParaRPr>
          </a:p>
          <a:p>
            <a:pPr algn="ctr">
              <a:defRPr/>
            </a:pPr>
            <a:endParaRPr lang="en-GB" sz="800" dirty="0" smtClean="0">
              <a:solidFill>
                <a:schemeClr val="bg1"/>
              </a:solidFill>
              <a:ea typeface="ＭＳ Ｐゴシック" pitchFamily="-106" charset="-128"/>
            </a:endParaRPr>
          </a:p>
          <a:p>
            <a:pPr algn="ctr">
              <a:defRPr/>
            </a:pPr>
            <a:r>
              <a:rPr lang="en-GB" sz="800" dirty="0" smtClean="0">
                <a:solidFill>
                  <a:schemeClr val="bg1"/>
                </a:solidFill>
                <a:ea typeface="ＭＳ Ｐゴシック" pitchFamily="-106" charset="-128"/>
              </a:rPr>
              <a:t>International: </a:t>
            </a:r>
            <a:r>
              <a:rPr lang="en-US" sz="800" dirty="0"/>
              <a:t>4780774</a:t>
            </a:r>
            <a:r>
              <a:rPr lang="en-US" sz="800" dirty="0">
                <a:solidFill>
                  <a:srgbClr val="FFFFFF"/>
                </a:solidFill>
                <a:ea typeface="ＭＳ Ｐゴシック" pitchFamily="-106" charset="-128"/>
              </a:rPr>
              <a:t>/ </a:t>
            </a:r>
            <a:r>
              <a:rPr lang="en-US" sz="800" dirty="0"/>
              <a:t>3362934744526</a:t>
            </a:r>
            <a:endParaRPr lang="en-GB" sz="800" dirty="0">
              <a:solidFill>
                <a:schemeClr val="bg1"/>
              </a:solidFill>
              <a:ea typeface="ＭＳ Ｐゴシック" pitchFamily="-106" charset="-128"/>
            </a:endParaRPr>
          </a:p>
          <a:p>
            <a:pPr algn="ctr">
              <a:defRPr/>
            </a:pPr>
            <a:r>
              <a:rPr lang="en-GB" sz="800" dirty="0" smtClean="0">
                <a:solidFill>
                  <a:schemeClr val="bg1"/>
                </a:solidFill>
                <a:ea typeface="ＭＳ Ｐゴシック" pitchFamily="-106" charset="-128"/>
              </a:rPr>
              <a:t>USA</a:t>
            </a:r>
            <a:r>
              <a:rPr lang="en-GB" sz="800" dirty="0">
                <a:solidFill>
                  <a:schemeClr val="bg1"/>
                </a:solidFill>
                <a:ea typeface="ＭＳ Ｐゴシック" pitchFamily="-106" charset="-128"/>
              </a:rPr>
              <a:t>: </a:t>
            </a:r>
            <a:r>
              <a:rPr lang="en-US" sz="800" dirty="0"/>
              <a:t>4780774</a:t>
            </a:r>
            <a:r>
              <a:rPr lang="en-US" sz="800" dirty="0">
                <a:solidFill>
                  <a:srgbClr val="FFFFFF"/>
                </a:solidFill>
                <a:ea typeface="ＭＳ Ｐゴシック" pitchFamily="-106" charset="-128"/>
              </a:rPr>
              <a:t>/ </a:t>
            </a:r>
            <a:r>
              <a:rPr lang="en-US" sz="800" dirty="0"/>
              <a:t>66329641970 5</a:t>
            </a:r>
            <a:endParaRPr lang="en-GB" sz="800" dirty="0">
              <a:solidFill>
                <a:srgbClr val="FFFFFF"/>
              </a:solidFill>
              <a:ea typeface="ＭＳ Ｐゴシック" pitchFamily="-106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13" y="611560"/>
            <a:ext cx="1620838" cy="1312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17718" y="1331640"/>
            <a:ext cx="3429000" cy="66018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b="1" u="sng" dirty="0" smtClean="0">
                <a:latin typeface="+mn-lt"/>
                <a:cs typeface="Arial" charset="0"/>
              </a:rPr>
              <a:t>AIR </a:t>
            </a:r>
            <a:r>
              <a:rPr lang="en-US" sz="900" b="1" u="sng" dirty="0">
                <a:latin typeface="+mn-lt"/>
                <a:cs typeface="Arial" charset="0"/>
              </a:rPr>
              <a:t>control</a:t>
            </a:r>
          </a:p>
          <a:p>
            <a:r>
              <a:rPr lang="en-US" sz="900" b="1" dirty="0">
                <a:latin typeface="+mn-lt"/>
                <a:cs typeface="Arial" charset="0"/>
              </a:rPr>
              <a:t>Why is the controller called </a:t>
            </a:r>
            <a:r>
              <a:rPr lang="en-US" sz="900" b="1" dirty="0" smtClean="0">
                <a:latin typeface="+mn-lt"/>
                <a:cs typeface="Arial" charset="0"/>
              </a:rPr>
              <a:t>DJ CONTROL AIR+ S Series?</a:t>
            </a:r>
            <a:endParaRPr lang="en-US" sz="900" b="1" dirty="0">
              <a:latin typeface="+mn-lt"/>
              <a:cs typeface="Arial" charset="0"/>
            </a:endParaRPr>
          </a:p>
          <a:p>
            <a:r>
              <a:rPr lang="en-US" sz="900" dirty="0" smtClean="0">
                <a:latin typeface="+mn-lt"/>
                <a:cs typeface="Arial" charset="0"/>
              </a:rPr>
              <a:t>“AIR” </a:t>
            </a:r>
            <a:r>
              <a:rPr lang="en-US" sz="900" dirty="0">
                <a:latin typeface="+mn-lt"/>
                <a:cs typeface="Arial" charset="0"/>
              </a:rPr>
              <a:t>stands for Adjustment by </a:t>
            </a:r>
            <a:r>
              <a:rPr lang="en-US" sz="900" dirty="0" err="1">
                <a:latin typeface="+mn-lt"/>
                <a:cs typeface="Arial" charset="0"/>
              </a:rPr>
              <a:t>InfraRed</a:t>
            </a:r>
            <a:r>
              <a:rPr lang="en-US" sz="900" dirty="0">
                <a:latin typeface="+mn-lt"/>
                <a:cs typeface="Arial" charset="0"/>
              </a:rPr>
              <a:t>: it is a contactless control.</a:t>
            </a:r>
          </a:p>
          <a:p>
            <a:pPr marL="115888" indent="-115888">
              <a:buFont typeface="Arial" charset="0"/>
              <a:buChar char="•"/>
            </a:pPr>
            <a:r>
              <a:rPr lang="en-US" sz="900" dirty="0" smtClean="0">
                <a:latin typeface="+mn-lt"/>
                <a:cs typeface="Arial" charset="0"/>
              </a:rPr>
              <a:t>The </a:t>
            </a:r>
            <a:r>
              <a:rPr lang="en-US" sz="900" dirty="0">
                <a:latin typeface="+mn-lt"/>
                <a:cs typeface="Arial" charset="0"/>
              </a:rPr>
              <a:t>DJ places his or her hand flat over the infrared beam.</a:t>
            </a:r>
          </a:p>
          <a:p>
            <a:pPr marL="115888" indent="-115888">
              <a:buFont typeface="Arial" charset="0"/>
              <a:buChar char="•"/>
            </a:pPr>
            <a:r>
              <a:rPr lang="en-US" sz="900" dirty="0" smtClean="0">
                <a:latin typeface="+mn-lt"/>
                <a:cs typeface="Arial" charset="0"/>
              </a:rPr>
              <a:t>The </a:t>
            </a:r>
            <a:r>
              <a:rPr lang="en-US" sz="900" dirty="0">
                <a:latin typeface="+mn-lt"/>
                <a:cs typeface="Arial" charset="0"/>
              </a:rPr>
              <a:t>controller calculates the distance between the sensor and the hand, and converts it into a gradual MIDI command</a:t>
            </a:r>
            <a:r>
              <a:rPr lang="en-US" sz="900" dirty="0" smtClean="0">
                <a:latin typeface="+mn-lt"/>
                <a:cs typeface="Arial" charset="0"/>
              </a:rPr>
              <a:t>.</a:t>
            </a:r>
            <a:endParaRPr lang="en-US" sz="900" dirty="0">
              <a:latin typeface="+mn-lt"/>
              <a:cs typeface="Arial" charset="0"/>
            </a:endParaRPr>
          </a:p>
          <a:p>
            <a:pPr marL="115888" indent="-115888">
              <a:buFont typeface="Arial" charset="0"/>
              <a:buChar char="•"/>
            </a:pPr>
            <a:r>
              <a:rPr lang="en-US" sz="900" dirty="0" smtClean="0">
                <a:latin typeface="+mn-lt"/>
                <a:cs typeface="Arial" charset="0"/>
              </a:rPr>
              <a:t>This </a:t>
            </a:r>
            <a:r>
              <a:rPr lang="en-US" sz="900" dirty="0">
                <a:latin typeface="+mn-lt"/>
                <a:cs typeface="Arial" charset="0"/>
              </a:rPr>
              <a:t>MIDI command modulates a setting in the DJ software.</a:t>
            </a:r>
          </a:p>
          <a:p>
            <a:endParaRPr lang="en-US" sz="900" dirty="0">
              <a:latin typeface="+mn-lt"/>
              <a:cs typeface="Arial" charset="0"/>
            </a:endParaRPr>
          </a:p>
          <a:p>
            <a:r>
              <a:rPr lang="en-US" sz="900" b="1" dirty="0">
                <a:latin typeface="+mn-lt"/>
                <a:cs typeface="Arial" charset="0"/>
              </a:rPr>
              <a:t>Does </a:t>
            </a:r>
            <a:r>
              <a:rPr lang="en-US" sz="900" b="1" dirty="0" smtClean="0">
                <a:latin typeface="+mn-lt"/>
                <a:cs typeface="Arial" charset="0"/>
              </a:rPr>
              <a:t>the AIR </a:t>
            </a:r>
            <a:r>
              <a:rPr lang="en-US" sz="900" b="1" dirty="0">
                <a:latin typeface="+mn-lt"/>
                <a:cs typeface="Arial" charset="0"/>
              </a:rPr>
              <a:t>control require specific </a:t>
            </a:r>
            <a:r>
              <a:rPr lang="en-US" sz="900" b="1" dirty="0" smtClean="0">
                <a:latin typeface="+mn-lt"/>
                <a:cs typeface="Arial" charset="0"/>
              </a:rPr>
              <a:t>lighting </a:t>
            </a:r>
            <a:r>
              <a:rPr lang="en-US" sz="900" b="1" dirty="0">
                <a:latin typeface="+mn-lt"/>
                <a:cs typeface="Arial" charset="0"/>
              </a:rPr>
              <a:t>conditions?</a:t>
            </a:r>
          </a:p>
          <a:p>
            <a:r>
              <a:rPr lang="en-US" sz="900" dirty="0" smtClean="0">
                <a:latin typeface="+mn-lt"/>
                <a:cs typeface="Arial" charset="0"/>
              </a:rPr>
              <a:t>No</a:t>
            </a:r>
            <a:r>
              <a:rPr lang="en-US" sz="900" dirty="0">
                <a:latin typeface="+mn-lt"/>
                <a:cs typeface="Arial" charset="0"/>
              </a:rPr>
              <a:t>:</a:t>
            </a:r>
            <a:r>
              <a:rPr lang="en-US" sz="900" dirty="0" smtClean="0">
                <a:latin typeface="+mn-lt"/>
                <a:cs typeface="Arial" charset="0"/>
              </a:rPr>
              <a:t> the AIR </a:t>
            </a:r>
            <a:r>
              <a:rPr lang="en-US" sz="900" dirty="0">
                <a:latin typeface="+mn-lt"/>
                <a:cs typeface="Arial" charset="0"/>
              </a:rPr>
              <a:t>control functions under any </a:t>
            </a:r>
            <a:r>
              <a:rPr lang="en-US" sz="900" dirty="0" smtClean="0">
                <a:latin typeface="+mn-lt"/>
                <a:cs typeface="Arial" charset="0"/>
              </a:rPr>
              <a:t>lighting </a:t>
            </a:r>
            <a:r>
              <a:rPr lang="en-US" sz="900" dirty="0">
                <a:latin typeface="+mn-lt"/>
                <a:cs typeface="Arial" charset="0"/>
              </a:rPr>
              <a:t>conditions.</a:t>
            </a:r>
          </a:p>
          <a:p>
            <a:pPr marL="115888" indent="-115888">
              <a:buFont typeface="Arial" charset="0"/>
              <a:buChar char="•"/>
            </a:pPr>
            <a:r>
              <a:rPr lang="en-US" sz="900" dirty="0" smtClean="0">
                <a:latin typeface="+mn-lt"/>
                <a:cs typeface="Arial" charset="0"/>
              </a:rPr>
              <a:t>The </a:t>
            </a:r>
            <a:r>
              <a:rPr lang="en-US" sz="900" dirty="0">
                <a:latin typeface="+mn-lt"/>
                <a:cs typeface="Arial" charset="0"/>
              </a:rPr>
              <a:t>infrared light beam projected </a:t>
            </a:r>
            <a:r>
              <a:rPr lang="en-US" sz="900" dirty="0" smtClean="0">
                <a:latin typeface="+mn-lt"/>
                <a:cs typeface="Arial" charset="0"/>
              </a:rPr>
              <a:t>toward </a:t>
            </a:r>
            <a:r>
              <a:rPr lang="en-US" sz="900" dirty="0">
                <a:latin typeface="+mn-lt"/>
                <a:cs typeface="Arial" charset="0"/>
              </a:rPr>
              <a:t>the hand is invisible.</a:t>
            </a:r>
          </a:p>
          <a:p>
            <a:pPr marL="115888" indent="-115888">
              <a:buFont typeface="Arial" charset="0"/>
              <a:buChar char="•"/>
            </a:pPr>
            <a:r>
              <a:rPr lang="en-US" sz="900" dirty="0" smtClean="0">
                <a:latin typeface="+mn-lt"/>
                <a:cs typeface="Arial" charset="0"/>
              </a:rPr>
              <a:t>The </a:t>
            </a:r>
            <a:r>
              <a:rPr lang="en-US" sz="900" dirty="0">
                <a:latin typeface="+mn-lt"/>
                <a:cs typeface="Arial" charset="0"/>
              </a:rPr>
              <a:t>sensor captures the infrared reflection on the hand, and uses the reflection to calculate the hand’s distance.</a:t>
            </a:r>
          </a:p>
          <a:p>
            <a:pPr marL="115888" indent="-115888">
              <a:buFont typeface="Arial" charset="0"/>
              <a:buChar char="•"/>
            </a:pPr>
            <a:r>
              <a:rPr lang="en-US" sz="900" dirty="0" smtClean="0">
                <a:latin typeface="+mn-lt"/>
                <a:cs typeface="Arial" charset="0"/>
              </a:rPr>
              <a:t>The </a:t>
            </a:r>
            <a:r>
              <a:rPr lang="en-US" sz="900" dirty="0">
                <a:latin typeface="+mn-lt"/>
                <a:cs typeface="Arial" charset="0"/>
              </a:rPr>
              <a:t>reflection is the same in both daylight and </a:t>
            </a:r>
            <a:r>
              <a:rPr lang="en-US" sz="900" dirty="0" smtClean="0">
                <a:latin typeface="+mn-lt"/>
                <a:cs typeface="Arial" charset="0"/>
              </a:rPr>
              <a:t>low-light </a:t>
            </a:r>
            <a:r>
              <a:rPr lang="en-US" sz="900" dirty="0">
                <a:latin typeface="+mn-lt"/>
                <a:cs typeface="Arial" charset="0"/>
              </a:rPr>
              <a:t>conditions, allowing </a:t>
            </a:r>
            <a:r>
              <a:rPr lang="en-US" sz="900" dirty="0" smtClean="0">
                <a:latin typeface="+mn-lt"/>
                <a:cs typeface="Arial" charset="0"/>
              </a:rPr>
              <a:t>the AIR control </a:t>
            </a:r>
            <a:r>
              <a:rPr lang="en-US" sz="900" dirty="0">
                <a:latin typeface="+mn-lt"/>
                <a:cs typeface="Arial" charset="0"/>
              </a:rPr>
              <a:t>to be used during the day, at night or in places with weak lighting.</a:t>
            </a:r>
          </a:p>
          <a:p>
            <a:pPr marL="115888" indent="-115888">
              <a:buFont typeface="Arial" charset="0"/>
              <a:buChar char="•"/>
            </a:pPr>
            <a:r>
              <a:rPr lang="en-US" sz="900" dirty="0" smtClean="0">
                <a:latin typeface="+mn-lt"/>
                <a:cs typeface="Arial" charset="0"/>
              </a:rPr>
              <a:t>The AIR control </a:t>
            </a:r>
            <a:r>
              <a:rPr lang="en-US" sz="900" dirty="0">
                <a:latin typeface="+mn-lt"/>
                <a:cs typeface="Arial" charset="0"/>
              </a:rPr>
              <a:t>functions with all flesh tones. The only incompatibility is the use of black gloves (as the infrared sensor would not be able to detect the reflection).</a:t>
            </a:r>
          </a:p>
          <a:p>
            <a:r>
              <a:rPr lang="en-US" sz="900" dirty="0">
                <a:latin typeface="+mn-lt"/>
                <a:cs typeface="Arial" charset="0"/>
              </a:rPr>
              <a:t> </a:t>
            </a:r>
          </a:p>
          <a:p>
            <a:r>
              <a:rPr lang="en-US" sz="900" b="1" u="sng" dirty="0">
                <a:latin typeface="+mn-lt"/>
                <a:cs typeface="Arial" charset="0"/>
              </a:rPr>
              <a:t>8 pads</a:t>
            </a:r>
          </a:p>
          <a:p>
            <a:r>
              <a:rPr lang="en-US" sz="900" dirty="0">
                <a:latin typeface="+mn-lt"/>
                <a:cs typeface="Arial" charset="0"/>
              </a:rPr>
              <a:t>2 sets of 4 pads </a:t>
            </a:r>
            <a:r>
              <a:rPr lang="en-US" sz="900" dirty="0" smtClean="0">
                <a:latin typeface="+mn-lt"/>
                <a:cs typeface="Arial" charset="0"/>
              </a:rPr>
              <a:t>control hot cues and samples.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900" dirty="0" smtClean="0">
                <a:latin typeface="+mn-lt"/>
                <a:cs typeface="Arial" charset="0"/>
              </a:rPr>
              <a:t>The </a:t>
            </a:r>
            <a:r>
              <a:rPr lang="en-US" sz="900" dirty="0">
                <a:latin typeface="+mn-lt"/>
                <a:cs typeface="Arial" charset="0"/>
              </a:rPr>
              <a:t>DJ taps on the pads with his or her fingertips to </a:t>
            </a:r>
            <a:r>
              <a:rPr lang="en-US" sz="900" dirty="0" smtClean="0">
                <a:latin typeface="+mn-lt"/>
                <a:cs typeface="Arial" charset="0"/>
              </a:rPr>
              <a:t>send commands </a:t>
            </a:r>
            <a:r>
              <a:rPr lang="en-US" sz="900" dirty="0">
                <a:latin typeface="+mn-lt"/>
                <a:cs typeface="Arial" charset="0"/>
              </a:rPr>
              <a:t>such as </a:t>
            </a:r>
            <a:r>
              <a:rPr lang="en-US" sz="900" dirty="0" smtClean="0">
                <a:latin typeface="+mn-lt"/>
                <a:cs typeface="Arial" charset="0"/>
              </a:rPr>
              <a:t>cue points or samples.</a:t>
            </a:r>
            <a:endParaRPr lang="en-US" sz="900" dirty="0">
              <a:latin typeface="+mn-lt"/>
              <a:cs typeface="Arial" charset="0"/>
            </a:endParaRPr>
          </a:p>
          <a:p>
            <a:pPr marL="115888" indent="-115888">
              <a:buFont typeface="Arial" charset="0"/>
              <a:buChar char="•"/>
            </a:pPr>
            <a:r>
              <a:rPr lang="en-US" sz="900" dirty="0" smtClean="0">
                <a:latin typeface="+mn-lt"/>
                <a:cs typeface="Arial" charset="0"/>
              </a:rPr>
              <a:t>The </a:t>
            </a:r>
            <a:r>
              <a:rPr lang="en-US" sz="900" dirty="0">
                <a:latin typeface="+mn-lt"/>
                <a:cs typeface="Arial" charset="0"/>
              </a:rPr>
              <a:t>pads light up when </a:t>
            </a:r>
            <a:r>
              <a:rPr lang="en-US" sz="900" dirty="0" smtClean="0">
                <a:latin typeface="+mn-lt"/>
                <a:cs typeface="Arial" charset="0"/>
              </a:rPr>
              <a:t>touched.</a:t>
            </a:r>
            <a:endParaRPr lang="en-US" sz="900" dirty="0">
              <a:latin typeface="+mn-lt"/>
              <a:cs typeface="Arial" charset="0"/>
            </a:endParaRPr>
          </a:p>
          <a:p>
            <a:pPr marL="115888" indent="-115888">
              <a:buFont typeface="Arial" charset="0"/>
              <a:buChar char="•"/>
            </a:pPr>
            <a:r>
              <a:rPr lang="en-US" sz="900" dirty="0" smtClean="0">
                <a:latin typeface="+mn-lt"/>
                <a:cs typeface="Arial" charset="0"/>
              </a:rPr>
              <a:t>In </a:t>
            </a:r>
            <a:r>
              <a:rPr lang="en-US" sz="900" dirty="0">
                <a:latin typeface="+mn-lt"/>
                <a:cs typeface="Arial" charset="0"/>
              </a:rPr>
              <a:t>addition to a binary On/Off command, each pad can transfer velocity information to modulate the command.</a:t>
            </a:r>
          </a:p>
          <a:p>
            <a:pPr marL="115888" indent="-115888">
              <a:buFont typeface="Arial" charset="0"/>
              <a:buChar char="•"/>
            </a:pPr>
            <a:r>
              <a:rPr lang="en-US" sz="900" dirty="0" smtClean="0">
                <a:latin typeface="+mn-lt"/>
                <a:cs typeface="Arial" charset="0"/>
              </a:rPr>
              <a:t>For </a:t>
            </a:r>
            <a:r>
              <a:rPr lang="en-US" sz="900" dirty="0">
                <a:latin typeface="+mn-lt"/>
                <a:cs typeface="Arial" charset="0"/>
              </a:rPr>
              <a:t>example: in sampler mode, the velocity can control the volume of a sample’s playback. The playback volume depends on how soft or how hard the DJ taps on the pad.</a:t>
            </a:r>
          </a:p>
          <a:p>
            <a:endParaRPr lang="en-US" sz="900" dirty="0">
              <a:latin typeface="+mn-lt"/>
              <a:cs typeface="Arial" charset="0"/>
            </a:endParaRPr>
          </a:p>
          <a:p>
            <a:r>
              <a:rPr lang="en-US" sz="900" b="1" u="sng" dirty="0" smtClean="0">
                <a:latin typeface="+mn-lt"/>
                <a:cs typeface="Arial" charset="0"/>
              </a:rPr>
              <a:t>Pressure-detecting </a:t>
            </a:r>
            <a:r>
              <a:rPr lang="en-US" sz="900" b="1" u="sng" dirty="0">
                <a:latin typeface="+mn-lt"/>
                <a:cs typeface="Arial" charset="0"/>
              </a:rPr>
              <a:t>jog wheels</a:t>
            </a:r>
          </a:p>
          <a:p>
            <a:r>
              <a:rPr lang="en-US" sz="900" dirty="0">
                <a:latin typeface="+mn-lt"/>
                <a:cs typeface="Arial" charset="0"/>
              </a:rPr>
              <a:t>The jog wheels detect the pressure from the user’s hand.</a:t>
            </a:r>
          </a:p>
          <a:p>
            <a:pPr marL="115888" indent="-115888">
              <a:buFont typeface="Arial" charset="0"/>
              <a:buChar char="•"/>
            </a:pPr>
            <a:r>
              <a:rPr lang="en-US" sz="900" dirty="0" smtClean="0">
                <a:latin typeface="+mn-lt"/>
                <a:cs typeface="Arial" charset="0"/>
              </a:rPr>
              <a:t>With </a:t>
            </a:r>
            <a:r>
              <a:rPr lang="en-US" sz="900" dirty="0">
                <a:latin typeface="+mn-lt"/>
                <a:cs typeface="Arial" charset="0"/>
              </a:rPr>
              <a:t>scratch mode </a:t>
            </a:r>
            <a:r>
              <a:rPr lang="en-US" sz="900" dirty="0" smtClean="0">
                <a:latin typeface="+mn-lt"/>
                <a:cs typeface="Arial" charset="0"/>
              </a:rPr>
              <a:t>enabled (“Vinyl” button to switch on/off), </a:t>
            </a:r>
            <a:r>
              <a:rPr lang="en-US" sz="900" dirty="0">
                <a:latin typeface="+mn-lt"/>
                <a:cs typeface="Arial" charset="0"/>
              </a:rPr>
              <a:t>the jog wheels scratch when the hand’s weight is detected, and stop scratching when the hand’s weight is no longer detected. This allows the DJ to:</a:t>
            </a:r>
          </a:p>
          <a:p>
            <a:pPr marL="285750" lvl="1" indent="-114300">
              <a:buFont typeface="Arial" charset="0"/>
              <a:buChar char="•"/>
            </a:pPr>
            <a:r>
              <a:rPr lang="en-US" sz="900" dirty="0">
                <a:latin typeface="+mn-lt"/>
                <a:cs typeface="Arial" charset="0"/>
              </a:rPr>
              <a:t>stop playback by pressing on the jog wheel.</a:t>
            </a:r>
          </a:p>
          <a:p>
            <a:pPr marL="285750" lvl="1" indent="-114300">
              <a:buFont typeface="Arial" charset="0"/>
              <a:buChar char="•"/>
            </a:pPr>
            <a:r>
              <a:rPr lang="en-US" sz="900" dirty="0">
                <a:latin typeface="+mn-lt"/>
                <a:cs typeface="Arial" charset="0"/>
              </a:rPr>
              <a:t>restart playback by lifting up his or her hand.</a:t>
            </a:r>
          </a:p>
          <a:p>
            <a:pPr marL="285750" lvl="1" indent="-114300">
              <a:buFont typeface="Arial" charset="0"/>
              <a:buChar char="•"/>
            </a:pPr>
            <a:r>
              <a:rPr lang="en-US" sz="900" dirty="0">
                <a:latin typeface="+mn-lt"/>
                <a:cs typeface="Arial" charset="0"/>
              </a:rPr>
              <a:t>scratch by turning the jog wheel while pressing down, and stop scratching by lifting up his or her hand.</a:t>
            </a:r>
          </a:p>
          <a:p>
            <a:pPr marL="285750" lvl="1" indent="-114300">
              <a:buFont typeface="Arial" charset="0"/>
              <a:buChar char="•"/>
            </a:pPr>
            <a:r>
              <a:rPr lang="en-US" sz="900" dirty="0">
                <a:latin typeface="+mn-lt"/>
                <a:cs typeface="Arial" charset="0"/>
              </a:rPr>
              <a:t>bend the pitch (if playback is on) / browse within tracks (if playback is off) by turning the jog wheels using their outer ring, to avoid applying downward pressure.</a:t>
            </a:r>
          </a:p>
          <a:p>
            <a:pPr marL="115888" indent="-115888">
              <a:buFont typeface="Arial" charset="0"/>
              <a:buChar char="•"/>
            </a:pPr>
            <a:r>
              <a:rPr lang="en-US" sz="900" dirty="0" smtClean="0">
                <a:latin typeface="+mn-lt"/>
                <a:cs typeface="Arial" charset="0"/>
              </a:rPr>
              <a:t>With </a:t>
            </a:r>
            <a:r>
              <a:rPr lang="en-US" sz="900" dirty="0">
                <a:latin typeface="+mn-lt"/>
                <a:cs typeface="Arial" charset="0"/>
              </a:rPr>
              <a:t>scratch mode </a:t>
            </a:r>
            <a:r>
              <a:rPr lang="en-US" sz="900" dirty="0" smtClean="0">
                <a:latin typeface="+mn-lt"/>
                <a:cs typeface="Arial" charset="0"/>
              </a:rPr>
              <a:t>disabled, the </a:t>
            </a:r>
            <a:r>
              <a:rPr lang="en-US" sz="900" dirty="0">
                <a:latin typeface="+mn-lt"/>
                <a:cs typeface="Arial" charset="0"/>
              </a:rPr>
              <a:t>jog wheels bend the pitch or browse within tracks when </a:t>
            </a:r>
            <a:r>
              <a:rPr lang="en-US" sz="900" dirty="0" smtClean="0">
                <a:latin typeface="+mn-lt"/>
                <a:cs typeface="Arial" charset="0"/>
              </a:rPr>
              <a:t>turned</a:t>
            </a:r>
            <a:r>
              <a:rPr lang="en-US" sz="900" dirty="0">
                <a:latin typeface="+mn-lt"/>
                <a:cs typeface="Arial" charset="0"/>
              </a:rPr>
              <a:t>, regardless of the pressure applied.</a:t>
            </a:r>
          </a:p>
        </p:txBody>
      </p:sp>
      <p:sp>
        <p:nvSpPr>
          <p:cNvPr id="24" name="ZoneTexte 17"/>
          <p:cNvSpPr txBox="1">
            <a:spLocks noChangeArrowheads="1"/>
          </p:cNvSpPr>
          <p:nvPr/>
        </p:nvSpPr>
        <p:spPr bwMode="auto">
          <a:xfrm>
            <a:off x="3489325" y="85725"/>
            <a:ext cx="32416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fr-FR" dirty="0" smtClean="0">
                <a:solidFill>
                  <a:srgbClr val="FF0000"/>
                </a:solidFill>
                <a:latin typeface="+mn-lt"/>
              </a:rPr>
              <a:t>DJING / </a:t>
            </a:r>
            <a:r>
              <a:rPr lang="fr-FR" dirty="0" smtClean="0">
                <a:solidFill>
                  <a:schemeClr val="bg1"/>
                </a:solidFill>
                <a:latin typeface="+mn-lt"/>
              </a:rPr>
              <a:t>DJ CONTROL AIR+</a:t>
            </a:r>
            <a:endParaRPr lang="fr-FR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60" y="652756"/>
            <a:ext cx="3033568" cy="53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24" y="6592093"/>
            <a:ext cx="2135088" cy="1532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4139952"/>
            <a:ext cx="2279650" cy="1667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77" y="1910106"/>
            <a:ext cx="2119735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375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2" name="Rectangle 32"/>
          <p:cNvSpPr>
            <a:spLocks noChangeArrowheads="1"/>
          </p:cNvSpPr>
          <p:nvPr/>
        </p:nvSpPr>
        <p:spPr bwMode="auto">
          <a:xfrm>
            <a:off x="61913" y="8667164"/>
            <a:ext cx="46632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600" dirty="0" smtClean="0">
                <a:solidFill>
                  <a:schemeClr val="bg1"/>
                </a:solidFill>
                <a:latin typeface="Calibri" pitchFamily="-105" charset="0"/>
              </a:rPr>
              <a:t>Hercules</a:t>
            </a:r>
            <a:r>
              <a:rPr lang="en-US" sz="600" dirty="0">
                <a:solidFill>
                  <a:schemeClr val="bg1"/>
                </a:solidFill>
                <a:latin typeface="Calibri" pitchFamily="-105" charset="0"/>
              </a:rPr>
              <a:t>® is a registered trademark of Guillemot Corporation S.A. Microsoft® Windows® XP, </a:t>
            </a:r>
            <a:r>
              <a:rPr lang="en-US" sz="600" dirty="0" smtClean="0">
                <a:solidFill>
                  <a:schemeClr val="bg1"/>
                </a:solidFill>
                <a:latin typeface="Calibri" pitchFamily="-105" charset="0"/>
              </a:rPr>
              <a:t>Vista, 7  and 8 are </a:t>
            </a:r>
            <a:r>
              <a:rPr lang="en-US" sz="600" dirty="0">
                <a:solidFill>
                  <a:schemeClr val="bg1"/>
                </a:solidFill>
                <a:latin typeface="Calibri" pitchFamily="-105" charset="0"/>
              </a:rPr>
              <a:t>registered trademarks of Microsoft Corporation in the United States and/or other countries. Intel® Core™ are trademarks of Intel Corporation. Apple®, the Apple logo and Mac OS® are registered trademarks of Apple Computer, Inc. All other trademarks and brand names are hereby acknowledged and are property of their respective owners. Illustrations not binding.</a:t>
            </a:r>
          </a:p>
        </p:txBody>
      </p:sp>
      <p:sp>
        <p:nvSpPr>
          <p:cNvPr id="36" name="Rectangle à coins arrondis 35"/>
          <p:cNvSpPr/>
          <p:nvPr/>
        </p:nvSpPr>
        <p:spPr>
          <a:xfrm>
            <a:off x="4798597" y="8244333"/>
            <a:ext cx="1995487" cy="79216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 smtClean="0">
                <a:solidFill>
                  <a:schemeClr val="bg1"/>
                </a:solidFill>
                <a:ea typeface="ＭＳ Ｐゴシック" pitchFamily="-106" charset="-128"/>
              </a:rPr>
              <a:t>Reference number / Barcode</a:t>
            </a:r>
          </a:p>
          <a:p>
            <a:pPr algn="ctr">
              <a:defRPr/>
            </a:pPr>
            <a:endParaRPr lang="en-US" sz="800" dirty="0" smtClean="0">
              <a:solidFill>
                <a:schemeClr val="bg1"/>
              </a:solidFill>
              <a:ea typeface="ＭＳ Ｐゴシック" pitchFamily="-106" charset="-128"/>
            </a:endParaRPr>
          </a:p>
          <a:p>
            <a:pPr algn="ctr">
              <a:defRPr/>
            </a:pPr>
            <a:r>
              <a:rPr lang="en-US" sz="800" dirty="0" smtClean="0">
                <a:solidFill>
                  <a:schemeClr val="bg1"/>
                </a:solidFill>
                <a:ea typeface="ＭＳ Ｐゴシック" pitchFamily="-106" charset="-128"/>
              </a:rPr>
              <a:t>International: </a:t>
            </a:r>
            <a:r>
              <a:rPr lang="en-US" sz="800" dirty="0"/>
              <a:t>4780774</a:t>
            </a:r>
            <a:r>
              <a:rPr lang="en-US" sz="800" dirty="0">
                <a:solidFill>
                  <a:srgbClr val="FFFFFF"/>
                </a:solidFill>
                <a:ea typeface="ＭＳ Ｐゴシック" pitchFamily="-106" charset="-128"/>
              </a:rPr>
              <a:t>/ </a:t>
            </a:r>
            <a:r>
              <a:rPr lang="en-US" sz="800" dirty="0"/>
              <a:t>3362934744526</a:t>
            </a:r>
            <a:endParaRPr lang="en-US" sz="800" dirty="0" smtClean="0">
              <a:solidFill>
                <a:schemeClr val="bg1"/>
              </a:solidFill>
              <a:ea typeface="ＭＳ Ｐゴシック" pitchFamily="-106" charset="-128"/>
            </a:endParaRPr>
          </a:p>
          <a:p>
            <a:pPr algn="ctr">
              <a:defRPr/>
            </a:pPr>
            <a:r>
              <a:rPr lang="en-US" sz="800" dirty="0" smtClean="0">
                <a:solidFill>
                  <a:schemeClr val="bg1"/>
                </a:solidFill>
                <a:ea typeface="ＭＳ Ｐゴシック" pitchFamily="-106" charset="-128"/>
              </a:rPr>
              <a:t>USA: </a:t>
            </a:r>
            <a:r>
              <a:rPr lang="en-US" sz="800" dirty="0"/>
              <a:t>4780774</a:t>
            </a:r>
            <a:r>
              <a:rPr lang="en-US" sz="800">
                <a:solidFill>
                  <a:srgbClr val="FFFFFF"/>
                </a:solidFill>
                <a:ea typeface="ＭＳ Ｐゴシック" pitchFamily="-106" charset="-128"/>
              </a:rPr>
              <a:t>/ </a:t>
            </a:r>
            <a:r>
              <a:rPr lang="en-US" sz="800"/>
              <a:t>66329641970 5</a:t>
            </a:r>
            <a:endParaRPr lang="en-US" sz="800" dirty="0">
              <a:solidFill>
                <a:srgbClr val="FFFFFF"/>
              </a:solidFill>
              <a:ea typeface="ＭＳ Ｐゴシック" pitchFamily="-106" charset="-128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41146" y="1259632"/>
            <a:ext cx="12316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Top view</a:t>
            </a:r>
            <a:endParaRPr lang="en-US" sz="1100" b="1" dirty="0"/>
          </a:p>
        </p:txBody>
      </p:sp>
      <p:sp>
        <p:nvSpPr>
          <p:cNvPr id="31" name="ZoneTexte 30"/>
          <p:cNvSpPr txBox="1"/>
          <p:nvPr/>
        </p:nvSpPr>
        <p:spPr>
          <a:xfrm>
            <a:off x="551036" y="4886454"/>
            <a:ext cx="12316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Front view</a:t>
            </a:r>
            <a:endParaRPr lang="en-US" sz="1100" b="1" dirty="0"/>
          </a:p>
        </p:txBody>
      </p:sp>
      <p:sp>
        <p:nvSpPr>
          <p:cNvPr id="32" name="ZoneTexte 31"/>
          <p:cNvSpPr txBox="1"/>
          <p:nvPr/>
        </p:nvSpPr>
        <p:spPr>
          <a:xfrm>
            <a:off x="562234" y="6326614"/>
            <a:ext cx="12316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Back view</a:t>
            </a:r>
            <a:endParaRPr lang="en-US" sz="1100" b="1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541146" y="1521242"/>
            <a:ext cx="5695092" cy="3266782"/>
          </a:xfrm>
          <a:prstGeom prst="roundRect">
            <a:avLst>
              <a:gd name="adj" fmla="val 587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541146" y="5148064"/>
            <a:ext cx="5695092" cy="11785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à coins arrondis 39"/>
          <p:cNvSpPr/>
          <p:nvPr/>
        </p:nvSpPr>
        <p:spPr>
          <a:xfrm>
            <a:off x="551036" y="6588224"/>
            <a:ext cx="5685202" cy="109648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ZoneTexte 17"/>
          <p:cNvSpPr txBox="1">
            <a:spLocks noChangeArrowheads="1"/>
          </p:cNvSpPr>
          <p:nvPr/>
        </p:nvSpPr>
        <p:spPr bwMode="auto">
          <a:xfrm>
            <a:off x="3489325" y="85725"/>
            <a:ext cx="32416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  <a:latin typeface="+mn-lt"/>
              </a:rPr>
              <a:t>DJING /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DJ CONTROL AIR+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41" y="1702939"/>
            <a:ext cx="4882501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59" y="5180238"/>
            <a:ext cx="5109863" cy="105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24" y="6660430"/>
            <a:ext cx="5073377" cy="952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60" y="652756"/>
            <a:ext cx="3033568" cy="53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52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5460</TotalTime>
  <Words>1138</Words>
  <Application>Microsoft Office PowerPoint</Application>
  <PresentationFormat>Affichage à l'écran (4:3)</PresentationFormat>
  <Paragraphs>123</Paragraphs>
  <Slides>3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Estelle Gindreau</dc:creator>
  <cp:lastModifiedBy>Philippe Le Strat</cp:lastModifiedBy>
  <cp:revision>341</cp:revision>
  <cp:lastPrinted>2012-04-27T08:28:36Z</cp:lastPrinted>
  <dcterms:created xsi:type="dcterms:W3CDTF">2012-04-17T06:22:16Z</dcterms:created>
  <dcterms:modified xsi:type="dcterms:W3CDTF">2014-08-04T08:35:13Z</dcterms:modified>
</cp:coreProperties>
</file>