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7" r:id="rId2"/>
    <p:sldId id="258" r:id="rId3"/>
    <p:sldId id="259" r:id="rId4"/>
  </p:sldIdLst>
  <p:sldSz cx="6858000" cy="9144000" type="screen4x3"/>
  <p:notesSz cx="6799263" cy="9929813"/>
  <p:defaultTextStyle>
    <a:defPPr>
      <a:defRPr lang="fr-FR"/>
    </a:defPPr>
    <a:lvl1pPr algn="l" defTabSz="912813"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1pPr>
    <a:lvl2pPr marL="455613" indent="1588" algn="l" defTabSz="912813"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2pPr>
    <a:lvl3pPr marL="912813" indent="1588" algn="l" defTabSz="912813"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3pPr>
    <a:lvl4pPr marL="1370013" indent="1588" algn="l" defTabSz="912813"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4pPr>
    <a:lvl5pPr marL="1827213" indent="1588" algn="l" defTabSz="912813" rtl="0" fontAlgn="base">
      <a:spcBef>
        <a:spcPct val="0"/>
      </a:spcBef>
      <a:spcAft>
        <a:spcPct val="0"/>
      </a:spcAft>
      <a:defRPr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kern="1200">
        <a:solidFill>
          <a:schemeClr val="tx1"/>
        </a:solidFill>
        <a:latin typeface="Arial" pitchFamily="-105" charset="0"/>
        <a:ea typeface="ＭＳ Ｐゴシック" pitchFamily="-105" charset="-128"/>
        <a:cs typeface="ＭＳ Ｐゴシック" pitchFamily="-105"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E7E7E7"/>
    <a:srgbClr val="0C0CCA"/>
    <a:srgbClr val="FDEADA"/>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9" autoAdjust="0"/>
  </p:normalViewPr>
  <p:slideViewPr>
    <p:cSldViewPr>
      <p:cViewPr>
        <p:scale>
          <a:sx n="100" d="100"/>
          <a:sy n="100" d="100"/>
        </p:scale>
        <p:origin x="-1530" y="110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sz="quarter"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fld id="{35A09CB8-EE1B-144A-91CA-A6AA8763EA00}" type="datetime1">
              <a:rPr lang="fr-FR"/>
              <a:pPr>
                <a:defRPr/>
              </a:pPr>
              <a:t>05/08/2014</a:t>
            </a:fld>
            <a:endParaRPr lang="fr-FR"/>
          </a:p>
        </p:txBody>
      </p:sp>
      <p:sp>
        <p:nvSpPr>
          <p:cNvPr id="4" name="Espace réservé du pied de page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5" name="Espace réservé du numéro de diapositive 4"/>
          <p:cNvSpPr>
            <a:spLocks noGrp="1"/>
          </p:cNvSpPr>
          <p:nvPr>
            <p:ph type="sldNum" sz="quarter" idx="3"/>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fld id="{5BDAE2CE-268C-0042-8765-71551A1248DE}" type="slidenum">
              <a:rPr lang="fr-FR"/>
              <a:pPr>
                <a:defRPr/>
              </a:pPr>
              <a:t>‹N°›</a:t>
            </a:fld>
            <a:endParaRPr lang="fr-FR"/>
          </a:p>
        </p:txBody>
      </p:sp>
    </p:spTree>
    <p:extLst>
      <p:ext uri="{BB962C8B-B14F-4D97-AF65-F5344CB8AC3E}">
        <p14:creationId xmlns:p14="http://schemas.microsoft.com/office/powerpoint/2010/main" val="37573081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51275"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fld id="{6526BA1E-9214-384F-AE3E-3FD5C9082F4E}" type="datetime1">
              <a:rPr lang="fr-FR"/>
              <a:pPr>
                <a:defRPr/>
              </a:pPr>
              <a:t>05/08/2014</a:t>
            </a:fld>
            <a:endParaRPr lang="fr-FR"/>
          </a:p>
        </p:txBody>
      </p:sp>
      <p:sp>
        <p:nvSpPr>
          <p:cNvPr id="4" name="Espace réservé de l'image des diapositives 3"/>
          <p:cNvSpPr>
            <a:spLocks noGrp="1" noRot="1" noChangeAspect="1"/>
          </p:cNvSpPr>
          <p:nvPr>
            <p:ph type="sldImg" idx="2"/>
          </p:nvPr>
        </p:nvSpPr>
        <p:spPr>
          <a:xfrm>
            <a:off x="2003425" y="744538"/>
            <a:ext cx="2792413" cy="372427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6463"/>
            <a:ext cx="5440363" cy="4468812"/>
          </a:xfrm>
          <a:prstGeom prst="rect">
            <a:avLst/>
          </a:prstGeom>
        </p:spPr>
        <p:txBody>
          <a:bodyPr vert="horz" wrap="square" lIns="91440" tIns="45720" rIns="91440" bIns="45720" numCol="1" anchor="t" anchorCtr="0" compatLnSpc="1">
            <a:prstTxWarp prst="textNoShape">
              <a:avLst/>
            </a:prstTxWarp>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defTabSz="914343"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cs typeface="ＭＳ Ｐゴシック" charset="-128"/>
              </a:defRPr>
            </a:lvl1pPr>
          </a:lstStyle>
          <a:p>
            <a:pPr>
              <a:defRPr/>
            </a:pPr>
            <a:fld id="{A764CEC1-F003-0440-9A15-578C642CEC03}" type="slidenum">
              <a:rPr lang="fr-FR"/>
              <a:pPr>
                <a:defRPr/>
              </a:pPr>
              <a:t>‹N°›</a:t>
            </a:fld>
            <a:endParaRPr lang="fr-FR"/>
          </a:p>
        </p:txBody>
      </p:sp>
    </p:spTree>
    <p:extLst>
      <p:ext uri="{BB962C8B-B14F-4D97-AF65-F5344CB8AC3E}">
        <p14:creationId xmlns:p14="http://schemas.microsoft.com/office/powerpoint/2010/main" val="311315009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a:lstStyle/>
          <a:p>
            <a:pPr eaLnBrk="1" hangingPunct="1">
              <a:spcBef>
                <a:spcPct val="0"/>
              </a:spcBef>
            </a:pPr>
            <a:endParaRPr lang="en-US" dirty="0">
              <a:ea typeface="ＭＳ Ｐゴシック" pitchFamily="-105" charset="-128"/>
              <a:cs typeface="ＭＳ Ｐゴシック" pitchFamily="-105" charset="-128"/>
            </a:endParaRPr>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F8D4A445-F0F9-0242-97A7-BFD9386061F7}" type="slidenum">
              <a:rPr lang="fr-FR">
                <a:latin typeface="Calibri" pitchFamily="-105" charset="0"/>
                <a:ea typeface="ＭＳ Ｐゴシック" pitchFamily="-105" charset="-128"/>
                <a:cs typeface="ＭＳ Ｐゴシック" pitchFamily="-105" charset="-128"/>
              </a:rPr>
              <a:pPr/>
              <a:t>1</a:t>
            </a:fld>
            <a:endParaRPr lang="fr-FR" dirty="0">
              <a:latin typeface="Calibri" pitchFamily="-105" charset="0"/>
              <a:ea typeface="ＭＳ Ｐゴシック" pitchFamily="-105" charset="-128"/>
              <a:cs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a:lstStyle/>
          <a:p>
            <a:pPr eaLnBrk="1" hangingPunct="1">
              <a:spcBef>
                <a:spcPct val="0"/>
              </a:spcBef>
            </a:pPr>
            <a:endParaRPr lang="en-US" dirty="0">
              <a:ea typeface="ＭＳ Ｐゴシック" pitchFamily="-105" charset="-128"/>
              <a:cs typeface="ＭＳ Ｐゴシック" pitchFamily="-105" charset="-128"/>
            </a:endParaRPr>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F8D4A445-F0F9-0242-97A7-BFD9386061F7}" type="slidenum">
              <a:rPr lang="fr-FR">
                <a:latin typeface="Calibri" pitchFamily="-105" charset="0"/>
                <a:ea typeface="ＭＳ Ｐゴシック" pitchFamily="-105" charset="-128"/>
                <a:cs typeface="ＭＳ Ｐゴシック" pitchFamily="-105" charset="-128"/>
              </a:rPr>
              <a:pPr/>
              <a:t>2</a:t>
            </a:fld>
            <a:endParaRPr lang="fr-FR">
              <a:latin typeface="Calibri" pitchFamily="-105" charset="0"/>
              <a:ea typeface="ＭＳ Ｐゴシック" pitchFamily="-105" charset="-128"/>
              <a:cs typeface="ＭＳ Ｐゴシック" pitchFamily="-10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7" name="Espace réservé des commentaires 2"/>
          <p:cNvSpPr>
            <a:spLocks noGrp="1"/>
          </p:cNvSpPr>
          <p:nvPr>
            <p:ph type="body" idx="1"/>
          </p:nvPr>
        </p:nvSpPr>
        <p:spPr bwMode="auto">
          <a:noFill/>
        </p:spPr>
        <p:txBody>
          <a:bodyPr/>
          <a:lstStyle/>
          <a:p>
            <a:pPr eaLnBrk="1" hangingPunct="1">
              <a:spcBef>
                <a:spcPct val="0"/>
              </a:spcBef>
            </a:pPr>
            <a:endParaRPr lang="en-US" dirty="0">
              <a:ea typeface="ＭＳ Ｐゴシック" pitchFamily="-105" charset="-128"/>
              <a:cs typeface="ＭＳ Ｐゴシック" pitchFamily="-105" charset="-128"/>
            </a:endParaRPr>
          </a:p>
        </p:txBody>
      </p:sp>
      <p:sp>
        <p:nvSpPr>
          <p:cNvPr id="16388" name="Espace réservé du numéro de diapositive 3"/>
          <p:cNvSpPr>
            <a:spLocks noGrp="1"/>
          </p:cNvSpPr>
          <p:nvPr>
            <p:ph type="sldNum" sz="quarter" idx="5"/>
          </p:nvPr>
        </p:nvSpPr>
        <p:spPr bwMode="auto">
          <a:noFill/>
          <a:ln>
            <a:miter lim="800000"/>
            <a:headEnd/>
            <a:tailEnd/>
          </a:ln>
        </p:spPr>
        <p:txBody>
          <a:bodyPr/>
          <a:lstStyle/>
          <a:p>
            <a:fld id="{F8D4A445-F0F9-0242-97A7-BFD9386061F7}" type="slidenum">
              <a:rPr lang="fr-FR">
                <a:latin typeface="Calibri" pitchFamily="-105" charset="0"/>
                <a:ea typeface="ＭＳ Ｐゴシック" pitchFamily="-105" charset="-128"/>
                <a:cs typeface="ＭＳ Ｐゴシック" pitchFamily="-105" charset="-128"/>
              </a:rPr>
              <a:pPr/>
              <a:t>3</a:t>
            </a:fld>
            <a:endParaRPr lang="fr-FR">
              <a:latin typeface="Calibri" pitchFamily="-105" charset="0"/>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9"/>
            <a:ext cx="5829300" cy="1960033"/>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7" indent="0" algn="ctr">
              <a:buNone/>
              <a:defRPr>
                <a:solidFill>
                  <a:schemeClr val="tx1">
                    <a:tint val="75000"/>
                  </a:schemeClr>
                </a:solidFill>
              </a:defRPr>
            </a:lvl6pPr>
            <a:lvl7pPr marL="2743029" indent="0" algn="ctr">
              <a:buNone/>
              <a:defRPr>
                <a:solidFill>
                  <a:schemeClr val="tx1">
                    <a:tint val="75000"/>
                  </a:schemeClr>
                </a:solidFill>
              </a:defRPr>
            </a:lvl7pPr>
            <a:lvl8pPr marL="3200200" indent="0" algn="ctr">
              <a:buNone/>
              <a:defRPr>
                <a:solidFill>
                  <a:schemeClr val="tx1">
                    <a:tint val="75000"/>
                  </a:schemeClr>
                </a:solidFill>
              </a:defRPr>
            </a:lvl8pPr>
            <a:lvl9pPr marL="3657372"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3B4838D9-5436-2D4C-8E77-718304514EF8}" type="datetime1">
              <a:rPr lang="en-US"/>
              <a:pPr>
                <a:defRPr/>
              </a:pPr>
              <a:t>8/5/2014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0EE53A75-1FD8-FE4B-992C-FCE825AA09C3}"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FADD78B6-B0DA-DD44-B34D-F1B113F13CD8}" type="datetime1">
              <a:rPr lang="en-US"/>
              <a:pPr>
                <a:defRPr/>
              </a:pPr>
              <a:t>8/5/2014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ABABE1C-341A-D641-815F-08AF4C388EF4}"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6"/>
            <a:ext cx="1543050" cy="7802033"/>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342900" y="366186"/>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B709394F-B53E-1540-9514-0377F240DD5B}" type="datetime1">
              <a:rPr lang="en-US"/>
              <a:pPr>
                <a:defRPr/>
              </a:pPr>
              <a:t>8/5/2014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67D5F81-82CA-A641-8D13-15DCB360BC77}"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FEFB287F-0342-B548-941A-F270B8D2DC42}" type="datetime1">
              <a:rPr lang="en-US"/>
              <a:pPr>
                <a:defRPr/>
              </a:pPr>
              <a:t>8/5/2014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D1ECF025-9F35-CC47-87B3-6BA641477890}"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6" y="5875867"/>
            <a:ext cx="5829300" cy="1816100"/>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541736" y="3875619"/>
            <a:ext cx="5829300" cy="2000249"/>
          </a:xfrm>
        </p:spPr>
        <p:txBody>
          <a:bodyPr anchor="b"/>
          <a:lstStyle>
            <a:lvl1pPr marL="0" indent="0">
              <a:buNone/>
              <a:defRPr sz="2000">
                <a:solidFill>
                  <a:schemeClr val="tx1">
                    <a:tint val="75000"/>
                  </a:schemeClr>
                </a:solidFill>
              </a:defRPr>
            </a:lvl1pPr>
            <a:lvl2pPr marL="457172" indent="0">
              <a:buNone/>
              <a:defRPr sz="1800">
                <a:solidFill>
                  <a:schemeClr val="tx1">
                    <a:tint val="75000"/>
                  </a:schemeClr>
                </a:solidFill>
              </a:defRPr>
            </a:lvl2pPr>
            <a:lvl3pPr marL="914343" indent="0">
              <a:buNone/>
              <a:defRPr sz="1600">
                <a:solidFill>
                  <a:schemeClr val="tx1">
                    <a:tint val="75000"/>
                  </a:schemeClr>
                </a:solidFill>
              </a:defRPr>
            </a:lvl3pPr>
            <a:lvl4pPr marL="1371515" indent="0">
              <a:buNone/>
              <a:defRPr sz="1400">
                <a:solidFill>
                  <a:schemeClr val="tx1">
                    <a:tint val="75000"/>
                  </a:schemeClr>
                </a:solidFill>
              </a:defRPr>
            </a:lvl4pPr>
            <a:lvl5pPr marL="1828686" indent="0">
              <a:buNone/>
              <a:defRPr sz="1400">
                <a:solidFill>
                  <a:schemeClr val="tx1">
                    <a:tint val="75000"/>
                  </a:schemeClr>
                </a:solidFill>
              </a:defRPr>
            </a:lvl5pPr>
            <a:lvl6pPr marL="2285857" indent="0">
              <a:buNone/>
              <a:defRPr sz="1400">
                <a:solidFill>
                  <a:schemeClr val="tx1">
                    <a:tint val="75000"/>
                  </a:schemeClr>
                </a:solidFill>
              </a:defRPr>
            </a:lvl6pPr>
            <a:lvl7pPr marL="2743029" indent="0">
              <a:buNone/>
              <a:defRPr sz="1400">
                <a:solidFill>
                  <a:schemeClr val="tx1">
                    <a:tint val="75000"/>
                  </a:schemeClr>
                </a:solidFill>
              </a:defRPr>
            </a:lvl7pPr>
            <a:lvl8pPr marL="3200200" indent="0">
              <a:buNone/>
              <a:defRPr sz="1400">
                <a:solidFill>
                  <a:schemeClr val="tx1">
                    <a:tint val="75000"/>
                  </a:schemeClr>
                </a:solidFill>
              </a:defRPr>
            </a:lvl8pPr>
            <a:lvl9pPr marL="3657372"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4FAF202-7332-4D43-B8BE-5F6C240B5CE9}" type="datetime1">
              <a:rPr lang="en-US"/>
              <a:pPr>
                <a:defRPr/>
              </a:pPr>
              <a:t>8/5/2014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59C2FCC7-0328-A145-B0E7-D1F908A7A39F}"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342901"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D2A1EEEA-1F74-824F-9B51-5919BDC74DC7}" type="datetime1">
              <a:rPr lang="en-US"/>
              <a:pPr>
                <a:defRPr/>
              </a:pPr>
              <a:t>8/5/2014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1682976E-1686-E341-BE86-05378E9EBE2D}"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342901" y="2046817"/>
            <a:ext cx="303014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3483770" y="2046817"/>
            <a:ext cx="3031331" cy="853016"/>
          </a:xfrm>
        </p:spPr>
        <p:txBody>
          <a:bodyPr anchor="b"/>
          <a:lstStyle>
            <a:lvl1pPr marL="0" indent="0">
              <a:buNone/>
              <a:defRPr sz="2400" b="1"/>
            </a:lvl1pPr>
            <a:lvl2pPr marL="457172" indent="0">
              <a:buNone/>
              <a:defRPr sz="2000" b="1"/>
            </a:lvl2pPr>
            <a:lvl3pPr marL="914343" indent="0">
              <a:buNone/>
              <a:defRPr sz="1800" b="1"/>
            </a:lvl3pPr>
            <a:lvl4pPr marL="1371515" indent="0">
              <a:buNone/>
              <a:defRPr sz="1600" b="1"/>
            </a:lvl4pPr>
            <a:lvl5pPr marL="1828686" indent="0">
              <a:buNone/>
              <a:defRPr sz="1600" b="1"/>
            </a:lvl5pPr>
            <a:lvl6pPr marL="2285857" indent="0">
              <a:buNone/>
              <a:defRPr sz="1600" b="1"/>
            </a:lvl6pPr>
            <a:lvl7pPr marL="2743029" indent="0">
              <a:buNone/>
              <a:defRPr sz="1600" b="1"/>
            </a:lvl7pPr>
            <a:lvl8pPr marL="3200200" indent="0">
              <a:buNone/>
              <a:defRPr sz="1600" b="1"/>
            </a:lvl8pPr>
            <a:lvl9pPr marL="3657372"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52FE75B5-12BB-1B40-A379-1EDCE117232E}" type="datetime1">
              <a:rPr lang="en-US"/>
              <a:pPr>
                <a:defRPr/>
              </a:pPr>
              <a:t>8/5/2014</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5493D38D-74B9-254D-AC7B-4FEF01633CC2}"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2FEFC470-18AB-B345-B0B9-2D96CB604C3A}" type="datetime1">
              <a:rPr lang="en-US"/>
              <a:pPr>
                <a:defRPr/>
              </a:pPr>
              <a:t>8/5/2014</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00392099-0536-2241-8375-DAD99ED437DB}"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29F13F4-9FBB-D344-962C-2813737876B2}" type="datetime1">
              <a:rPr lang="en-US"/>
              <a:pPr>
                <a:defRPr/>
              </a:pPr>
              <a:t>8/5/2014</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6C37B07B-1E1A-054E-BCFB-63C5B2968FED}" type="slidenum">
              <a:rPr lang="fr-BE"/>
              <a:pPr>
                <a:defRPr/>
              </a:pPr>
              <a:t>‹N°›</a:t>
            </a:fld>
            <a:endParaRPr lang="fr-BE"/>
          </a:p>
        </p:txBody>
      </p:sp>
      <p:pic>
        <p:nvPicPr>
          <p:cNvPr id="5" name="Picture 2" descr="D:\Mes Documents\Mes documents\Documents\Marketing plan\2011\Hercules templates\BandeauDJ.jpg"/>
          <p:cNvPicPr>
            <a:picLocks noChangeAspect="1" noChangeArrowheads="1"/>
          </p:cNvPicPr>
          <p:nvPr userDrawn="1"/>
        </p:nvPicPr>
        <p:blipFill>
          <a:blip r:embed="rId2"/>
          <a:srcRect/>
          <a:stretch>
            <a:fillRect/>
          </a:stretch>
        </p:blipFill>
        <p:spPr bwMode="auto">
          <a:xfrm>
            <a:off x="1" y="7786689"/>
            <a:ext cx="6858000" cy="1352282"/>
          </a:xfrm>
          <a:prstGeom prst="rect">
            <a:avLst/>
          </a:prstGeom>
          <a:noFill/>
          <a:ln w="9525">
            <a:noFill/>
            <a:miter lim="800000"/>
            <a:headEnd/>
            <a:tailEnd/>
          </a:ln>
        </p:spPr>
      </p:pic>
      <p:sp>
        <p:nvSpPr>
          <p:cNvPr id="6" name="Rectangle 5"/>
          <p:cNvSpPr/>
          <p:nvPr userDrawn="1"/>
        </p:nvSpPr>
        <p:spPr>
          <a:xfrm>
            <a:off x="0" y="0"/>
            <a:ext cx="6858000" cy="539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fontAlgn="auto">
              <a:spcBef>
                <a:spcPts val="0"/>
              </a:spcBef>
              <a:spcAft>
                <a:spcPts val="0"/>
              </a:spcAft>
              <a:defRPr/>
            </a:pPr>
            <a:endParaRPr lang="en-GB"/>
          </a:p>
        </p:txBody>
      </p:sp>
      <p:sp>
        <p:nvSpPr>
          <p:cNvPr id="8" name="ZoneTexte 37"/>
          <p:cNvSpPr txBox="1">
            <a:spLocks noChangeArrowheads="1"/>
          </p:cNvSpPr>
          <p:nvPr userDrawn="1"/>
        </p:nvSpPr>
        <p:spPr bwMode="auto">
          <a:xfrm>
            <a:off x="61913" y="936625"/>
            <a:ext cx="1573212" cy="276225"/>
          </a:xfrm>
          <a:prstGeom prst="rect">
            <a:avLst/>
          </a:prstGeom>
          <a:noFill/>
          <a:ln w="9525">
            <a:noFill/>
            <a:miter lim="800000"/>
            <a:headEnd/>
            <a:tailEnd/>
          </a:ln>
        </p:spPr>
        <p:txBody>
          <a:bodyPr>
            <a:prstTxWarp prst="textNoShape">
              <a:avLst/>
            </a:prstTxWarp>
            <a:spAutoFit/>
          </a:bodyPr>
          <a:lstStyle/>
          <a:p>
            <a:r>
              <a:rPr sz="1200" b="1" noProof="1">
                <a:latin typeface="Calibri" pitchFamily="-105" charset="0"/>
              </a:rPr>
              <a:t>www.hercules.com</a:t>
            </a: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01613" y="157163"/>
            <a:ext cx="1112837" cy="750887"/>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2681288"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342900" y="1913468"/>
            <a:ext cx="2256235" cy="6254751"/>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16504BD-58EE-A04E-9880-F8BDE935A07B}" type="datetime1">
              <a:rPr lang="en-US"/>
              <a:pPr>
                <a:defRPr/>
              </a:pPr>
              <a:t>8/5/2014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F206AC8-FBCD-F34F-8A4A-47ED39E53E4D}"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344216" y="817034"/>
            <a:ext cx="4114800" cy="5486400"/>
          </a:xfrm>
        </p:spPr>
        <p:txBody>
          <a:bodyPr rtlCol="0">
            <a:normAutofit/>
          </a:bodyPr>
          <a:lstStyle>
            <a:lvl1pPr marL="0" indent="0">
              <a:buNone/>
              <a:defRPr sz="3200"/>
            </a:lvl1pPr>
            <a:lvl2pPr marL="457172" indent="0">
              <a:buNone/>
              <a:defRPr sz="2800"/>
            </a:lvl2pPr>
            <a:lvl3pPr marL="914343" indent="0">
              <a:buNone/>
              <a:defRPr sz="2400"/>
            </a:lvl3pPr>
            <a:lvl4pPr marL="1371515" indent="0">
              <a:buNone/>
              <a:defRPr sz="2000"/>
            </a:lvl4pPr>
            <a:lvl5pPr marL="1828686" indent="0">
              <a:buNone/>
              <a:defRPr sz="2000"/>
            </a:lvl5pPr>
            <a:lvl6pPr marL="2285857" indent="0">
              <a:buNone/>
              <a:defRPr sz="2000"/>
            </a:lvl6pPr>
            <a:lvl7pPr marL="2743029" indent="0">
              <a:buNone/>
              <a:defRPr sz="2000"/>
            </a:lvl7pPr>
            <a:lvl8pPr marL="3200200" indent="0">
              <a:buNone/>
              <a:defRPr sz="2000"/>
            </a:lvl8pPr>
            <a:lvl9pPr marL="3657372" indent="0">
              <a:buNone/>
              <a:defRPr sz="2000"/>
            </a:lvl9pPr>
          </a:lstStyle>
          <a:p>
            <a:pPr lvl="0"/>
            <a:endParaRPr lang="fr-BE" noProof="0"/>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172" indent="0">
              <a:buNone/>
              <a:defRPr sz="1200"/>
            </a:lvl2pPr>
            <a:lvl3pPr marL="914343" indent="0">
              <a:buNone/>
              <a:defRPr sz="1000"/>
            </a:lvl3pPr>
            <a:lvl4pPr marL="1371515" indent="0">
              <a:buNone/>
              <a:defRPr sz="900"/>
            </a:lvl4pPr>
            <a:lvl5pPr marL="1828686" indent="0">
              <a:buNone/>
              <a:defRPr sz="900"/>
            </a:lvl5pPr>
            <a:lvl6pPr marL="2285857" indent="0">
              <a:buNone/>
              <a:defRPr sz="900"/>
            </a:lvl6pPr>
            <a:lvl7pPr marL="2743029" indent="0">
              <a:buNone/>
              <a:defRPr sz="900"/>
            </a:lvl7pPr>
            <a:lvl8pPr marL="3200200" indent="0">
              <a:buNone/>
              <a:defRPr sz="900"/>
            </a:lvl8pPr>
            <a:lvl9pPr marL="3657372"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C4A0108-C652-7D45-9C25-BF80B6C232B4}" type="datetime1">
              <a:rPr lang="en-US"/>
              <a:pPr>
                <a:defRPr/>
              </a:pPr>
              <a:t>8/5/2014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798CCBBE-D8CA-194B-A9A1-3FD844DB6211}"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fr-FR"/>
              <a:t>Cliquez pour modifier le style du titre</a:t>
            </a:r>
            <a:endParaRPr lang="fr-BE"/>
          </a:p>
        </p:txBody>
      </p:sp>
      <p:sp>
        <p:nvSpPr>
          <p:cNvPr id="1027" name="Espace réservé du texte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342900" y="8475663"/>
            <a:ext cx="1600200" cy="485775"/>
          </a:xfrm>
          <a:prstGeom prst="rect">
            <a:avLst/>
          </a:prstGeom>
        </p:spPr>
        <p:txBody>
          <a:bodyPr vert="horz" wrap="square" lIns="91434" tIns="45717" rIns="91434" bIns="45717" numCol="1" anchor="ctr" anchorCtr="0" compatLnSpc="1">
            <a:prstTxWarp prst="textNoShape">
              <a:avLst/>
            </a:prstTxWarp>
          </a:bodyPr>
          <a:lstStyle>
            <a:lvl1pPr>
              <a:defRPr sz="1200">
                <a:solidFill>
                  <a:srgbClr val="898989"/>
                </a:solidFill>
                <a:latin typeface="Calibri" charset="0"/>
                <a:ea typeface="ＭＳ Ｐゴシック" charset="-128"/>
                <a:cs typeface="ＭＳ Ｐゴシック" charset="-128"/>
              </a:defRPr>
            </a:lvl1pPr>
          </a:lstStyle>
          <a:p>
            <a:pPr>
              <a:defRPr/>
            </a:pPr>
            <a:fld id="{8C9BCE1D-4852-664C-B1CB-D24D13DA4690}" type="datetime1">
              <a:rPr lang="en-US"/>
              <a:pPr>
                <a:defRPr/>
              </a:pPr>
              <a:t>8/5/2014</a:t>
            </a:fld>
            <a:endParaRPr lang="fr-BE"/>
          </a:p>
        </p:txBody>
      </p:sp>
      <p:sp>
        <p:nvSpPr>
          <p:cNvPr id="5" name="Espace réservé du pied de page 4"/>
          <p:cNvSpPr>
            <a:spLocks noGrp="1"/>
          </p:cNvSpPr>
          <p:nvPr>
            <p:ph type="ftr" sz="quarter" idx="3"/>
          </p:nvPr>
        </p:nvSpPr>
        <p:spPr>
          <a:xfrm>
            <a:off x="2343150" y="8475663"/>
            <a:ext cx="2171700" cy="485775"/>
          </a:xfrm>
          <a:prstGeom prst="rect">
            <a:avLst/>
          </a:prstGeom>
        </p:spPr>
        <p:txBody>
          <a:bodyPr vert="horz" lIns="91434" tIns="45717" rIns="91434" bIns="45717" rtlCol="0" anchor="ctr"/>
          <a:lstStyle>
            <a:lvl1pPr algn="ctr" defTabSz="914343" fontAlgn="auto">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p:cNvSpPr>
            <a:spLocks noGrp="1"/>
          </p:cNvSpPr>
          <p:nvPr>
            <p:ph type="sldNum" sz="quarter" idx="4"/>
          </p:nvPr>
        </p:nvSpPr>
        <p:spPr>
          <a:xfrm>
            <a:off x="4914900" y="8475663"/>
            <a:ext cx="1600200" cy="485775"/>
          </a:xfrm>
          <a:prstGeom prst="rect">
            <a:avLst/>
          </a:prstGeom>
        </p:spPr>
        <p:txBody>
          <a:bodyPr vert="horz" wrap="square" lIns="91434" tIns="45717" rIns="91434" bIns="45717" numCol="1" anchor="ctr" anchorCtr="0" compatLnSpc="1">
            <a:prstTxWarp prst="textNoShape">
              <a:avLst/>
            </a:prstTxWarp>
          </a:bodyPr>
          <a:lstStyle>
            <a:lvl1pPr algn="r">
              <a:defRPr sz="1200">
                <a:solidFill>
                  <a:srgbClr val="898989"/>
                </a:solidFill>
                <a:latin typeface="Calibri" charset="0"/>
                <a:ea typeface="ＭＳ Ｐゴシック" charset="-128"/>
                <a:cs typeface="ＭＳ Ｐゴシック" charset="-128"/>
              </a:defRPr>
            </a:lvl1pPr>
          </a:lstStyle>
          <a:p>
            <a:pPr>
              <a:defRPr/>
            </a:pPr>
            <a:fld id="{DDA10C55-6B16-3541-A661-0B74703B9B26}"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912813"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912813"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1313" indent="-341313" algn="l" defTabSz="912813" rtl="0" eaLnBrk="0" fontAlgn="base" hangingPunct="0">
        <a:spcBef>
          <a:spcPct val="20000"/>
        </a:spcBef>
        <a:spcAft>
          <a:spcPct val="0"/>
        </a:spcAft>
        <a:buFont typeface="Arial" pitchFamily="-105" charset="0"/>
        <a:buChar char="•"/>
        <a:defRPr sz="3200" kern="1200">
          <a:solidFill>
            <a:schemeClr val="tx1"/>
          </a:solidFill>
          <a:latin typeface="+mn-lt"/>
          <a:ea typeface="ＭＳ Ｐゴシック" charset="-128"/>
          <a:cs typeface="ＭＳ Ｐゴシック" charset="-128"/>
        </a:defRPr>
      </a:lvl1pPr>
      <a:lvl2pPr marL="741363" indent="-284163" algn="l" defTabSz="912813" rtl="0" eaLnBrk="0" fontAlgn="base" hangingPunct="0">
        <a:spcBef>
          <a:spcPct val="20000"/>
        </a:spcBef>
        <a:spcAft>
          <a:spcPct val="0"/>
        </a:spcAft>
        <a:buFont typeface="Arial" pitchFamily="-105" charset="0"/>
        <a:buChar char="–"/>
        <a:defRPr sz="2800" kern="1200">
          <a:solidFill>
            <a:schemeClr val="tx1"/>
          </a:solidFill>
          <a:latin typeface="+mn-lt"/>
          <a:ea typeface="ＭＳ Ｐゴシック" charset="-128"/>
          <a:cs typeface="+mn-cs"/>
        </a:defRPr>
      </a:lvl2pPr>
      <a:lvl3pPr marL="1141413" indent="-227013" algn="l" defTabSz="912813" rtl="0" eaLnBrk="0" fontAlgn="base" hangingPunct="0">
        <a:spcBef>
          <a:spcPct val="20000"/>
        </a:spcBef>
        <a:spcAft>
          <a:spcPct val="0"/>
        </a:spcAft>
        <a:buFont typeface="Arial" pitchFamily="-105" charset="0"/>
        <a:buChar char="•"/>
        <a:defRPr sz="2400" kern="1200">
          <a:solidFill>
            <a:schemeClr val="tx1"/>
          </a:solidFill>
          <a:latin typeface="+mn-lt"/>
          <a:ea typeface="ＭＳ Ｐゴシック" charset="-128"/>
          <a:cs typeface="+mn-cs"/>
        </a:defRPr>
      </a:lvl3pPr>
      <a:lvl4pPr marL="1598613" indent="-227013" algn="l" defTabSz="912813"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charset="-128"/>
          <a:cs typeface="+mn-cs"/>
        </a:defRPr>
      </a:lvl4pPr>
      <a:lvl5pPr marL="2055813" indent="-227013" algn="l" defTabSz="912813" rtl="0" eaLnBrk="0" fontAlgn="base" hangingPunct="0">
        <a:spcBef>
          <a:spcPct val="20000"/>
        </a:spcBef>
        <a:spcAft>
          <a:spcPct val="0"/>
        </a:spcAft>
        <a:buFont typeface="Arial" pitchFamily="-105" charset="0"/>
        <a:buChar char="»"/>
        <a:defRPr sz="2000" kern="1200">
          <a:solidFill>
            <a:schemeClr val="tx1"/>
          </a:solidFill>
          <a:latin typeface="+mn-lt"/>
          <a:ea typeface="ＭＳ Ｐゴシック" charset="-128"/>
          <a:cs typeface="+mn-cs"/>
        </a:defRPr>
      </a:lvl5pPr>
      <a:lvl6pPr marL="2514443"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4"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6"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7"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3" rtl="0" eaLnBrk="1" latinLnBrk="0" hangingPunct="1">
        <a:defRPr sz="1800" kern="1200">
          <a:solidFill>
            <a:schemeClr val="tx1"/>
          </a:solidFill>
          <a:latin typeface="+mn-lt"/>
          <a:ea typeface="+mn-ea"/>
          <a:cs typeface="+mn-cs"/>
        </a:defRPr>
      </a:lvl1pPr>
      <a:lvl2pPr marL="457172" algn="l" defTabSz="914343" rtl="0" eaLnBrk="1" latinLnBrk="0" hangingPunct="1">
        <a:defRPr sz="1800" kern="1200">
          <a:solidFill>
            <a:schemeClr val="tx1"/>
          </a:solidFill>
          <a:latin typeface="+mn-lt"/>
          <a:ea typeface="+mn-ea"/>
          <a:cs typeface="+mn-cs"/>
        </a:defRPr>
      </a:lvl2pPr>
      <a:lvl3pPr marL="914343" algn="l" defTabSz="914343" rtl="0" eaLnBrk="1" latinLnBrk="0" hangingPunct="1">
        <a:defRPr sz="1800" kern="1200">
          <a:solidFill>
            <a:schemeClr val="tx1"/>
          </a:solidFill>
          <a:latin typeface="+mn-lt"/>
          <a:ea typeface="+mn-ea"/>
          <a:cs typeface="+mn-cs"/>
        </a:defRPr>
      </a:lvl3pPr>
      <a:lvl4pPr marL="1371515" algn="l" defTabSz="914343" rtl="0" eaLnBrk="1" latinLnBrk="0" hangingPunct="1">
        <a:defRPr sz="1800" kern="1200">
          <a:solidFill>
            <a:schemeClr val="tx1"/>
          </a:solidFill>
          <a:latin typeface="+mn-lt"/>
          <a:ea typeface="+mn-ea"/>
          <a:cs typeface="+mn-cs"/>
        </a:defRPr>
      </a:lvl4pPr>
      <a:lvl5pPr marL="1828686" algn="l" defTabSz="914343" rtl="0" eaLnBrk="1" latinLnBrk="0" hangingPunct="1">
        <a:defRPr sz="1800" kern="1200">
          <a:solidFill>
            <a:schemeClr val="tx1"/>
          </a:solidFill>
          <a:latin typeface="+mn-lt"/>
          <a:ea typeface="+mn-ea"/>
          <a:cs typeface="+mn-cs"/>
        </a:defRPr>
      </a:lvl5pPr>
      <a:lvl6pPr marL="2285857" algn="l" defTabSz="914343" rtl="0" eaLnBrk="1" latinLnBrk="0" hangingPunct="1">
        <a:defRPr sz="1800" kern="1200">
          <a:solidFill>
            <a:schemeClr val="tx1"/>
          </a:solidFill>
          <a:latin typeface="+mn-lt"/>
          <a:ea typeface="+mn-ea"/>
          <a:cs typeface="+mn-cs"/>
        </a:defRPr>
      </a:lvl6pPr>
      <a:lvl7pPr marL="2743029" algn="l" defTabSz="914343" rtl="0" eaLnBrk="1" latinLnBrk="0" hangingPunct="1">
        <a:defRPr sz="1800" kern="1200">
          <a:solidFill>
            <a:schemeClr val="tx1"/>
          </a:solidFill>
          <a:latin typeface="+mn-lt"/>
          <a:ea typeface="+mn-ea"/>
          <a:cs typeface="+mn-cs"/>
        </a:defRPr>
      </a:lvl7pPr>
      <a:lvl8pPr marL="3200200" algn="l" defTabSz="914343" rtl="0" eaLnBrk="1" latinLnBrk="0" hangingPunct="1">
        <a:defRPr sz="1800" kern="1200">
          <a:solidFill>
            <a:schemeClr val="tx1"/>
          </a:solidFill>
          <a:latin typeface="+mn-lt"/>
          <a:ea typeface="+mn-ea"/>
          <a:cs typeface="+mn-cs"/>
        </a:defRPr>
      </a:lvl8pPr>
      <a:lvl9pPr marL="3657372" algn="l" defTabSz="91434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9"/>
          <p:cNvSpPr>
            <a:spLocks noChangeArrowheads="1"/>
          </p:cNvSpPr>
          <p:nvPr/>
        </p:nvSpPr>
        <p:spPr bwMode="auto">
          <a:xfrm>
            <a:off x="206374" y="4139952"/>
            <a:ext cx="4903787" cy="4431983"/>
          </a:xfrm>
          <a:prstGeom prst="rect">
            <a:avLst/>
          </a:prstGeom>
          <a:noFill/>
          <a:ln w="9525">
            <a:noFill/>
            <a:miter lim="800000"/>
            <a:headEnd/>
            <a:tailEnd/>
          </a:ln>
        </p:spPr>
        <p:txBody>
          <a:bodyPr wrap="square">
            <a:prstTxWarp prst="textNoShape">
              <a:avLst/>
            </a:prstTxWarp>
            <a:spAutoFit/>
          </a:bodyPr>
          <a:lstStyle/>
          <a:p>
            <a:pPr marL="88900" indent="-88900">
              <a:tabLst>
                <a:tab pos="1524000" algn="l"/>
              </a:tabLst>
            </a:pPr>
            <a:r>
              <a:rPr lang="fr-FR" sz="1200" b="1" spc="-10" dirty="0" smtClean="0">
                <a:ea typeface="Arial" pitchFamily="-105" charset="0"/>
                <a:cs typeface="Arial" pitchFamily="-105" charset="0"/>
              </a:rPr>
              <a:t>Nouveau look pour le contrôleur DJ 2 platines XL</a:t>
            </a:r>
          </a:p>
          <a:p>
            <a:pPr marL="88900" indent="-88900">
              <a:tabLst>
                <a:tab pos="1524000" algn="l"/>
              </a:tabLst>
            </a:pPr>
            <a:endParaRPr lang="fr-FR" sz="900" b="1" dirty="0" smtClean="0">
              <a:latin typeface="Calibri" pitchFamily="-105" charset="0"/>
            </a:endParaRPr>
          </a:p>
          <a:p>
            <a:pPr marL="88900" indent="-88900">
              <a:tabLst>
                <a:tab pos="1524000" algn="l"/>
              </a:tabLst>
            </a:pPr>
            <a:r>
              <a:rPr lang="fr-FR" sz="900" b="1" dirty="0" smtClean="0">
                <a:latin typeface="Calibri" pitchFamily="-105" charset="0"/>
              </a:rPr>
              <a:t>Des </a:t>
            </a:r>
            <a:r>
              <a:rPr lang="fr-FR" sz="900" b="1" dirty="0" err="1" smtClean="0">
                <a:latin typeface="Calibri" pitchFamily="-105" charset="0"/>
              </a:rPr>
              <a:t>jog</a:t>
            </a:r>
            <a:r>
              <a:rPr lang="fr-FR" sz="900" b="1" dirty="0" smtClean="0">
                <a:latin typeface="Calibri" pitchFamily="-105" charset="0"/>
              </a:rPr>
              <a:t> </a:t>
            </a:r>
            <a:r>
              <a:rPr lang="fr-FR" sz="900" b="1" dirty="0" err="1" smtClean="0">
                <a:latin typeface="Calibri" pitchFamily="-105" charset="0"/>
              </a:rPr>
              <a:t>wheels</a:t>
            </a:r>
            <a:r>
              <a:rPr lang="fr-FR" sz="900" b="1" dirty="0" smtClean="0">
                <a:latin typeface="Calibri" pitchFamily="-105" charset="0"/>
              </a:rPr>
              <a:t> XL pour une expérience améliorée du </a:t>
            </a:r>
            <a:r>
              <a:rPr lang="fr-FR" sz="900" b="1" dirty="0" err="1" smtClean="0">
                <a:latin typeface="Calibri" pitchFamily="-105" charset="0"/>
              </a:rPr>
              <a:t>DJing</a:t>
            </a:r>
            <a:endParaRPr lang="fr-FR" sz="900" dirty="0" smtClean="0">
              <a:latin typeface="Calibri" pitchFamily="-105" charset="0"/>
            </a:endParaRPr>
          </a:p>
          <a:p>
            <a:pPr marL="171450" indent="-171450">
              <a:buFont typeface="Arial" pitchFamily="34" charset="0"/>
              <a:buChar char="•"/>
              <a:tabLst>
                <a:tab pos="1524000" algn="l"/>
              </a:tabLst>
            </a:pPr>
            <a:r>
              <a:rPr lang="fr-FR" sz="900" dirty="0" smtClean="0">
                <a:latin typeface="Calibri" pitchFamily="-105" charset="0"/>
              </a:rPr>
              <a:t>Taille similaire à celle des </a:t>
            </a:r>
            <a:r>
              <a:rPr lang="fr-FR" sz="900" dirty="0" err="1" smtClean="0">
                <a:latin typeface="Calibri" pitchFamily="-105" charset="0"/>
              </a:rPr>
              <a:t>jog</a:t>
            </a:r>
            <a:r>
              <a:rPr lang="fr-FR" sz="900" dirty="0" smtClean="0">
                <a:latin typeface="Calibri" pitchFamily="-105" charset="0"/>
              </a:rPr>
              <a:t> </a:t>
            </a:r>
            <a:r>
              <a:rPr lang="fr-FR" sz="900" dirty="0" err="1" smtClean="0">
                <a:latin typeface="Calibri" pitchFamily="-105" charset="0"/>
              </a:rPr>
              <a:t>wheels</a:t>
            </a:r>
            <a:r>
              <a:rPr lang="fr-FR" sz="900" dirty="0" smtClean="0">
                <a:latin typeface="Calibri" pitchFamily="-105" charset="0"/>
              </a:rPr>
              <a:t> sur les lecteurs CD DJ :</a:t>
            </a:r>
          </a:p>
          <a:p>
            <a:pPr marL="627063" lvl="1" indent="-171450">
              <a:buFont typeface="Arial" pitchFamily="34" charset="0"/>
              <a:buChar char="•"/>
              <a:tabLst>
                <a:tab pos="1524000" algn="l"/>
              </a:tabLst>
            </a:pPr>
            <a:r>
              <a:rPr lang="fr-FR" sz="900" dirty="0" smtClean="0">
                <a:latin typeface="Calibri" pitchFamily="-105" charset="0"/>
              </a:rPr>
              <a:t>15 cm de diamètre à la base</a:t>
            </a:r>
          </a:p>
          <a:p>
            <a:pPr marL="627063" lvl="1" indent="-171450">
              <a:buFont typeface="Arial" pitchFamily="34" charset="0"/>
              <a:buChar char="•"/>
              <a:tabLst>
                <a:tab pos="1524000" algn="l"/>
              </a:tabLst>
            </a:pPr>
            <a:r>
              <a:rPr lang="fr-FR" sz="900" dirty="0" smtClean="0">
                <a:latin typeface="Calibri" pitchFamily="-105" charset="0"/>
              </a:rPr>
              <a:t>13 cm de diamètre sur la partie supérieure</a:t>
            </a:r>
          </a:p>
          <a:p>
            <a:pPr marL="171450" indent="-171450">
              <a:buFont typeface="Arial" pitchFamily="34" charset="0"/>
              <a:buChar char="•"/>
              <a:tabLst>
                <a:tab pos="1524000" algn="l"/>
              </a:tabLst>
            </a:pPr>
            <a:r>
              <a:rPr lang="fr-FR" sz="900" dirty="0" smtClean="0">
                <a:latin typeface="Calibri" pitchFamily="-105" charset="0"/>
              </a:rPr>
              <a:t>Détection de pression mécanique pour un scratch intuitif</a:t>
            </a:r>
          </a:p>
          <a:p>
            <a:pPr marL="171450" indent="-171450">
              <a:buFont typeface="Arial" pitchFamily="34" charset="0"/>
              <a:buChar char="•"/>
              <a:tabLst>
                <a:tab pos="1524000" algn="l"/>
              </a:tabLst>
            </a:pPr>
            <a:r>
              <a:rPr lang="fr-FR" sz="900" dirty="0" smtClean="0">
                <a:latin typeface="Calibri" pitchFamily="-105" charset="0"/>
              </a:rPr>
              <a:t>Plus de 750 pas par rotation pour un positionnement précis</a:t>
            </a:r>
          </a:p>
          <a:p>
            <a:pPr marL="88900" indent="-88900">
              <a:tabLst>
                <a:tab pos="1524000" algn="l"/>
              </a:tabLst>
            </a:pPr>
            <a:endParaRPr lang="fr-FR" sz="900" b="1" dirty="0" smtClean="0">
              <a:latin typeface="Calibri" pitchFamily="-105" charset="0"/>
            </a:endParaRPr>
          </a:p>
          <a:p>
            <a:pPr marL="88900" indent="-88900">
              <a:tabLst>
                <a:tab pos="1524000" algn="l"/>
              </a:tabLst>
            </a:pPr>
            <a:r>
              <a:rPr lang="fr-FR" sz="900" b="1" dirty="0" smtClean="0">
                <a:latin typeface="Calibri" pitchFamily="-105" charset="0"/>
              </a:rPr>
              <a:t>Ajoutez du fun à votre mix avec la commande AIR</a:t>
            </a:r>
          </a:p>
          <a:p>
            <a:pPr marL="171450" indent="-171450">
              <a:buFont typeface="Arial" pitchFamily="34" charset="0"/>
              <a:buChar char="•"/>
              <a:tabLst>
                <a:tab pos="1524000" algn="l"/>
              </a:tabLst>
            </a:pPr>
            <a:r>
              <a:rPr lang="fr-FR" sz="900" dirty="0" smtClean="0">
                <a:latin typeface="Calibri" pitchFamily="34" charset="0"/>
              </a:rPr>
              <a:t>Le capteur sans contact permet de contrôler le mix sans toucher le contrôleur, jusqu’à une distance de 30 cm</a:t>
            </a:r>
          </a:p>
          <a:p>
            <a:pPr marL="171450" indent="-171450">
              <a:buFont typeface="Arial" charset="0"/>
              <a:buChar char="•"/>
              <a:tabLst>
                <a:tab pos="1524000" algn="l"/>
              </a:tabLst>
            </a:pPr>
            <a:r>
              <a:rPr lang="fr-FR" sz="900" dirty="0" smtClean="0">
                <a:latin typeface="Calibri" pitchFamily="34" charset="0"/>
              </a:rPr>
              <a:t>DJ CONTROL AIR+ convertit la distance entre la main (qui se déplace verticalement) et le capteur en une commande MIDI</a:t>
            </a:r>
          </a:p>
          <a:p>
            <a:pPr>
              <a:tabLst>
                <a:tab pos="1524000" algn="l"/>
              </a:tabLst>
            </a:pPr>
            <a:endParaRPr lang="fr-FR" sz="900" b="1" dirty="0" smtClean="0">
              <a:latin typeface="Calibri" pitchFamily="-105" charset="0"/>
            </a:endParaRPr>
          </a:p>
          <a:p>
            <a:pPr marL="88900" indent="-88900">
              <a:tabLst>
                <a:tab pos="1524000" algn="l"/>
              </a:tabLst>
            </a:pPr>
            <a:r>
              <a:rPr lang="fr-FR" sz="900" b="1" dirty="0" smtClean="0">
                <a:latin typeface="Calibri" pitchFamily="-105" charset="0"/>
              </a:rPr>
              <a:t>Exprimez votre créativité à l’aide des pads de gestion de la vélocité</a:t>
            </a:r>
            <a:endParaRPr lang="fr-FR" sz="900" dirty="0" smtClean="0">
              <a:latin typeface="Calibri" pitchFamily="-105" charset="0"/>
            </a:endParaRPr>
          </a:p>
          <a:p>
            <a:pPr marL="171450" indent="-171450">
              <a:buFont typeface="Arial" pitchFamily="34" charset="0"/>
              <a:buChar char="•"/>
              <a:tabLst>
                <a:tab pos="1524000" algn="l"/>
              </a:tabLst>
            </a:pPr>
            <a:r>
              <a:rPr lang="fr-FR" sz="900" dirty="0" smtClean="0">
                <a:latin typeface="Calibri" pitchFamily="-105" charset="0"/>
              </a:rPr>
              <a:t>4 pads de gestion de la vélocité sur chaque platine pour des mix créatifs</a:t>
            </a:r>
          </a:p>
          <a:p>
            <a:pPr marL="171450" indent="-171450">
              <a:buFont typeface="Arial" pitchFamily="34" charset="0"/>
              <a:buChar char="•"/>
              <a:tabLst>
                <a:tab pos="1524000" algn="l"/>
              </a:tabLst>
            </a:pPr>
            <a:r>
              <a:rPr lang="fr-FR" sz="900" dirty="0" smtClean="0">
                <a:latin typeface="Calibri" pitchFamily="-105" charset="0"/>
              </a:rPr>
              <a:t>Déclenchez instantanément un </a:t>
            </a:r>
            <a:r>
              <a:rPr lang="fr-FR" sz="900" dirty="0" err="1" smtClean="0">
                <a:latin typeface="Calibri" pitchFamily="-105" charset="0"/>
              </a:rPr>
              <a:t>sample</a:t>
            </a:r>
            <a:r>
              <a:rPr lang="fr-FR" sz="900" dirty="0" smtClean="0">
                <a:latin typeface="Calibri" pitchFamily="-105" charset="0"/>
              </a:rPr>
              <a:t> ou des points </a:t>
            </a:r>
            <a:r>
              <a:rPr lang="fr-FR" sz="900" dirty="0" err="1" smtClean="0">
                <a:latin typeface="Calibri" pitchFamily="-105" charset="0"/>
              </a:rPr>
              <a:t>cues</a:t>
            </a:r>
            <a:r>
              <a:rPr lang="fr-FR" sz="900" dirty="0" smtClean="0">
                <a:latin typeface="Calibri" pitchFamily="-105" charset="0"/>
              </a:rPr>
              <a:t> en un toucher</a:t>
            </a:r>
          </a:p>
          <a:p>
            <a:pPr marL="171450" indent="-171450">
              <a:buFont typeface="Arial" pitchFamily="34" charset="0"/>
              <a:buChar char="•"/>
              <a:tabLst>
                <a:tab pos="1524000" algn="l"/>
              </a:tabLst>
            </a:pPr>
            <a:r>
              <a:rPr lang="fr-FR" sz="900" dirty="0" smtClean="0">
                <a:latin typeface="Calibri" pitchFamily="-105" charset="0"/>
              </a:rPr>
              <a:t>Plus vous appuyez fort sur les pads, plus le volume des </a:t>
            </a:r>
            <a:r>
              <a:rPr lang="fr-FR" sz="900" dirty="0" err="1" smtClean="0">
                <a:latin typeface="Calibri" pitchFamily="-105" charset="0"/>
              </a:rPr>
              <a:t>samples</a:t>
            </a:r>
            <a:r>
              <a:rPr lang="fr-FR" sz="900" dirty="0" smtClean="0">
                <a:latin typeface="Calibri" pitchFamily="-105" charset="0"/>
              </a:rPr>
              <a:t> est élevé</a:t>
            </a:r>
          </a:p>
          <a:p>
            <a:pPr marL="88900" indent="-88900">
              <a:tabLst>
                <a:tab pos="1524000" algn="l"/>
              </a:tabLst>
            </a:pPr>
            <a:endParaRPr lang="fr-FR" sz="900" b="1" dirty="0" smtClean="0">
              <a:latin typeface="Calibri" pitchFamily="-105" charset="0"/>
            </a:endParaRPr>
          </a:p>
          <a:p>
            <a:pPr marL="88900" indent="-88900">
              <a:tabLst>
                <a:tab pos="1524000" algn="l"/>
              </a:tabLst>
            </a:pPr>
            <a:r>
              <a:rPr lang="fr-FR" sz="900" b="1" dirty="0" smtClean="0">
                <a:latin typeface="Calibri" pitchFamily="-105" charset="0"/>
              </a:rPr>
              <a:t>Un design ergonomique </a:t>
            </a:r>
            <a:endParaRPr lang="fr-FR" sz="900" b="1" dirty="0" smtClean="0">
              <a:latin typeface="Calibri" pitchFamily="-105" charset="0"/>
            </a:endParaRPr>
          </a:p>
          <a:p>
            <a:pPr marL="171450" indent="-171450">
              <a:buFont typeface="Arial" pitchFamily="34" charset="0"/>
              <a:buChar char="•"/>
              <a:tabLst>
                <a:tab pos="1524000" algn="l"/>
              </a:tabLst>
            </a:pPr>
            <a:r>
              <a:rPr lang="fr-FR" sz="900" dirty="0" smtClean="0">
                <a:latin typeface="Calibri" pitchFamily="-105" charset="0"/>
              </a:rPr>
              <a:t>45 </a:t>
            </a:r>
            <a:r>
              <a:rPr lang="fr-FR" sz="900" dirty="0" smtClean="0">
                <a:latin typeface="Calibri" pitchFamily="-105" charset="0"/>
              </a:rPr>
              <a:t>cm de large : un mix confortable grâce à des commandes espacées</a:t>
            </a:r>
          </a:p>
          <a:p>
            <a:pPr marL="171450" indent="-171450">
              <a:buFont typeface="Arial" pitchFamily="34" charset="0"/>
              <a:buChar char="•"/>
              <a:tabLst>
                <a:tab pos="1524000" algn="l"/>
              </a:tabLst>
            </a:pPr>
            <a:r>
              <a:rPr lang="fr-FR" sz="900" dirty="0" smtClean="0">
                <a:latin typeface="Calibri" pitchFamily="-105" charset="0"/>
              </a:rPr>
              <a:t>Boutons rotatifs et de transport gainés de  caoutchouc pour une utilisation plus aisée : les doigts ne glissent pas</a:t>
            </a:r>
          </a:p>
          <a:p>
            <a:pPr>
              <a:tabLst>
                <a:tab pos="1524000" algn="l"/>
              </a:tabLst>
            </a:pPr>
            <a:endParaRPr lang="fr-FR" sz="900" b="1" dirty="0" smtClean="0">
              <a:latin typeface="Calibri" pitchFamily="-105" charset="0"/>
            </a:endParaRPr>
          </a:p>
          <a:p>
            <a:pPr marL="88900" indent="-88900">
              <a:tabLst>
                <a:tab pos="1524000" algn="l"/>
              </a:tabLst>
            </a:pPr>
            <a:r>
              <a:rPr lang="fr-FR" sz="900" b="1" dirty="0" smtClean="0">
                <a:latin typeface="Calibri" pitchFamily="-105" charset="0"/>
              </a:rPr>
              <a:t>Entrée micro polyvalente</a:t>
            </a:r>
            <a:endParaRPr lang="fr-FR" sz="900" dirty="0" smtClean="0">
              <a:latin typeface="Calibri" pitchFamily="-105" charset="0"/>
            </a:endParaRPr>
          </a:p>
          <a:p>
            <a:pPr marL="171450" indent="-171450">
              <a:buFont typeface="Arial" pitchFamily="34" charset="0"/>
              <a:buChar char="•"/>
              <a:tabLst>
                <a:tab pos="1524000" algn="l"/>
              </a:tabLst>
            </a:pPr>
            <a:r>
              <a:rPr lang="fr-FR" sz="900" dirty="0" smtClean="0">
                <a:latin typeface="Calibri" pitchFamily="-105" charset="0"/>
              </a:rPr>
              <a:t>Haute qualité audio pour micros dynamiques balancés et non balancés</a:t>
            </a:r>
          </a:p>
          <a:p>
            <a:pPr marL="171450" indent="-171450">
              <a:buFont typeface="Arial" pitchFamily="34" charset="0"/>
              <a:buChar char="•"/>
              <a:tabLst>
                <a:tab pos="1524000" algn="l"/>
              </a:tabLst>
            </a:pPr>
            <a:r>
              <a:rPr lang="fr-FR" sz="900" dirty="0" smtClean="0">
                <a:latin typeface="Calibri" pitchFamily="-105" charset="0"/>
              </a:rPr>
              <a:t>2 modes de fonctionnement pour intégrer des voix à votre mix :</a:t>
            </a:r>
          </a:p>
          <a:p>
            <a:pPr marL="627063" lvl="1" indent="-171450">
              <a:buFont typeface="Arial" pitchFamily="34" charset="0"/>
              <a:buChar char="•"/>
              <a:tabLst>
                <a:tab pos="1524000" algn="l"/>
              </a:tabLst>
            </a:pPr>
            <a:r>
              <a:rPr lang="fr-FR" sz="900" dirty="0" smtClean="0">
                <a:latin typeface="Calibri" pitchFamily="-105" charset="0"/>
              </a:rPr>
              <a:t>Passage direct : parlez par-dessus la musique</a:t>
            </a:r>
          </a:p>
          <a:p>
            <a:pPr marL="627063" lvl="1" indent="-171450">
              <a:buFont typeface="Arial" pitchFamily="34" charset="0"/>
              <a:buChar char="•"/>
              <a:tabLst>
                <a:tab pos="1524000" algn="l"/>
              </a:tabLst>
            </a:pPr>
            <a:r>
              <a:rPr lang="fr-FR" sz="900" dirty="0" smtClean="0">
                <a:latin typeface="Calibri" pitchFamily="-105" charset="0"/>
              </a:rPr>
              <a:t>Traitement logiciel : enregistrez votre voix ou ajoutez des effets en temps réel à votre voix</a:t>
            </a:r>
            <a:endParaRPr lang="fr-FR" sz="1000" b="1" dirty="0">
              <a:latin typeface="Calibri" pitchFamily="-105" charset="0"/>
            </a:endParaRPr>
          </a:p>
        </p:txBody>
      </p:sp>
      <p:sp>
        <p:nvSpPr>
          <p:cNvPr id="15392" name="Rectangle 32"/>
          <p:cNvSpPr>
            <a:spLocks noChangeArrowheads="1"/>
          </p:cNvSpPr>
          <p:nvPr/>
        </p:nvSpPr>
        <p:spPr bwMode="auto">
          <a:xfrm>
            <a:off x="61913" y="8667164"/>
            <a:ext cx="5156200" cy="461665"/>
          </a:xfrm>
          <a:prstGeom prst="rect">
            <a:avLst/>
          </a:prstGeom>
          <a:noFill/>
          <a:ln w="9525">
            <a:noFill/>
            <a:miter lim="800000"/>
            <a:headEnd/>
            <a:tailEnd/>
          </a:ln>
        </p:spPr>
        <p:txBody>
          <a:bodyPr>
            <a:prstTxWarp prst="textNoShape">
              <a:avLst/>
            </a:prstTxWarp>
            <a:spAutoFit/>
          </a:bodyPr>
          <a:lstStyle/>
          <a:p>
            <a:r>
              <a:rPr lang="fr-FR" sz="600" dirty="0">
                <a:solidFill>
                  <a:schemeClr val="bg1"/>
                </a:solidFill>
                <a:latin typeface="Calibri" pitchFamily="-106" charset="0"/>
              </a:rPr>
              <a:t>Hercules® est une marque déposée de Guillemot Corporation S.A. Microsoft® Windows® XP, Vista </a:t>
            </a:r>
            <a:r>
              <a:rPr lang="fr-FR" sz="600" dirty="0" smtClean="0">
                <a:solidFill>
                  <a:schemeClr val="bg1"/>
                </a:solidFill>
                <a:latin typeface="Calibri" pitchFamily="-106" charset="0"/>
              </a:rPr>
              <a:t>, 7 et 8 </a:t>
            </a:r>
            <a:r>
              <a:rPr lang="fr-FR" sz="600" dirty="0">
                <a:solidFill>
                  <a:schemeClr val="bg1"/>
                </a:solidFill>
                <a:latin typeface="Calibri" pitchFamily="-106" charset="0"/>
              </a:rPr>
              <a:t>sont des marques déposées de Microsoft Corporation aux Etats-Unis et/ou dans d’autres pays. Intel® Core™ sont des marques d’Intel Corporation. Apple®, le logo Apple et Mac OS® sont des marques déposées d’Apple Computer, Inc. Toutes les autres marques et noms de marque sont reconnus par la présente et sont la propriété de leurs propriétaires respectifs. Illustrations non contractuelles.</a:t>
            </a:r>
          </a:p>
        </p:txBody>
      </p:sp>
      <p:sp>
        <p:nvSpPr>
          <p:cNvPr id="36" name="Rectangle à coins arrondis 35"/>
          <p:cNvSpPr/>
          <p:nvPr/>
        </p:nvSpPr>
        <p:spPr>
          <a:xfrm>
            <a:off x="5244406" y="8491661"/>
            <a:ext cx="1581498" cy="62800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err="1" smtClean="0">
                <a:solidFill>
                  <a:schemeClr val="bg1"/>
                </a:solidFill>
                <a:ea typeface="ＭＳ Ｐゴシック" pitchFamily="-106" charset="-128"/>
              </a:rPr>
              <a:t>Référence</a:t>
            </a:r>
            <a:r>
              <a:rPr lang="en-US" sz="800" dirty="0" smtClean="0">
                <a:solidFill>
                  <a:schemeClr val="bg1"/>
                </a:solidFill>
                <a:ea typeface="ＭＳ Ｐゴシック" pitchFamily="-106" charset="-128"/>
              </a:rPr>
              <a:t> / Code </a:t>
            </a:r>
            <a:r>
              <a:rPr lang="en-US" sz="800" dirty="0" err="1" smtClean="0">
                <a:solidFill>
                  <a:schemeClr val="bg1"/>
                </a:solidFill>
                <a:ea typeface="ＭＳ Ｐゴシック" pitchFamily="-106" charset="-128"/>
              </a:rPr>
              <a:t>barres</a:t>
            </a:r>
            <a:endParaRPr lang="en-US" sz="800" dirty="0" smtClean="0">
              <a:solidFill>
                <a:schemeClr val="bg1"/>
              </a:solidFill>
              <a:ea typeface="ＭＳ Ｐゴシック" pitchFamily="-106" charset="-128"/>
            </a:endParaRPr>
          </a:p>
          <a:p>
            <a:pPr algn="ctr">
              <a:defRPr/>
            </a:pPr>
            <a:endParaRPr lang="en-US" sz="800" dirty="0" smtClean="0">
              <a:solidFill>
                <a:schemeClr val="bg1"/>
              </a:solidFill>
              <a:ea typeface="ＭＳ Ｐゴシック" pitchFamily="-106" charset="-128"/>
            </a:endParaRPr>
          </a:p>
          <a:p>
            <a:pPr algn="ctr">
              <a:defRPr/>
            </a:pPr>
            <a:r>
              <a:rPr lang="en-US" sz="800" dirty="0" smtClean="0">
                <a:solidFill>
                  <a:schemeClr val="bg1"/>
                </a:solidFill>
                <a:ea typeface="ＭＳ Ｐゴシック" pitchFamily="-106" charset="-128"/>
              </a:rPr>
              <a:t>International : </a:t>
            </a:r>
            <a:r>
              <a:rPr lang="en-US" sz="800" dirty="0" smtClean="0"/>
              <a:t>4780774</a:t>
            </a:r>
            <a:r>
              <a:rPr lang="en-US" sz="800" dirty="0" smtClean="0">
                <a:solidFill>
                  <a:srgbClr val="FFFFFF"/>
                </a:solidFill>
                <a:ea typeface="ＭＳ Ｐゴシック" pitchFamily="-106" charset="-128"/>
              </a:rPr>
              <a:t>/ </a:t>
            </a:r>
            <a:r>
              <a:rPr lang="en-US" sz="800" dirty="0" smtClean="0"/>
              <a:t>3362934744526</a:t>
            </a:r>
            <a:endParaRPr lang="en-US" sz="800" dirty="0" smtClean="0">
              <a:solidFill>
                <a:schemeClr val="bg1"/>
              </a:solidFill>
              <a:ea typeface="ＭＳ Ｐゴシック" pitchFamily="-106" charset="-128"/>
            </a:endParaRPr>
          </a:p>
          <a:p>
            <a:pPr algn="ctr">
              <a:defRPr/>
            </a:pPr>
            <a:r>
              <a:rPr lang="en-US" sz="800" dirty="0" smtClean="0">
                <a:solidFill>
                  <a:schemeClr val="bg1"/>
                </a:solidFill>
                <a:ea typeface="ＭＳ Ｐゴシック" pitchFamily="-106" charset="-128"/>
              </a:rPr>
              <a:t>USA : </a:t>
            </a:r>
            <a:r>
              <a:rPr lang="en-US" sz="800" dirty="0" smtClean="0"/>
              <a:t>4780774</a:t>
            </a:r>
            <a:r>
              <a:rPr lang="en-US" sz="800" dirty="0" smtClean="0">
                <a:solidFill>
                  <a:srgbClr val="FFFFFF"/>
                </a:solidFill>
                <a:ea typeface="ＭＳ Ｐゴシック" pitchFamily="-106" charset="-128"/>
              </a:rPr>
              <a:t>/ </a:t>
            </a:r>
            <a:r>
              <a:rPr lang="en-US" sz="800" dirty="0" smtClean="0"/>
              <a:t>66329641970 5</a:t>
            </a:r>
            <a:endParaRPr lang="en-US" sz="800" dirty="0">
              <a:solidFill>
                <a:srgbClr val="FFFFFF"/>
              </a:solidFill>
              <a:ea typeface="ＭＳ Ｐゴシック" pitchFamily="-106" charset="-128"/>
            </a:endParaRPr>
          </a:p>
        </p:txBody>
      </p:sp>
      <p:graphicFrame>
        <p:nvGraphicFramePr>
          <p:cNvPr id="39" name="Tableau 38"/>
          <p:cNvGraphicFramePr>
            <a:graphicFrameLocks noGrp="1"/>
          </p:cNvGraphicFramePr>
          <p:nvPr>
            <p:extLst>
              <p:ext uri="{D42A27DB-BD31-4B8C-83A1-F6EECF244321}">
                <p14:modId xmlns:p14="http://schemas.microsoft.com/office/powerpoint/2010/main" val="1896796632"/>
              </p:ext>
            </p:extLst>
          </p:nvPr>
        </p:nvGraphicFramePr>
        <p:xfrm>
          <a:off x="5190217" y="755576"/>
          <a:ext cx="1631899" cy="7419122"/>
        </p:xfrm>
        <a:graphic>
          <a:graphicData uri="http://schemas.openxmlformats.org/drawingml/2006/table">
            <a:tbl>
              <a:tblPr/>
              <a:tblGrid>
                <a:gridCol w="1631899"/>
              </a:tblGrid>
              <a:tr h="18481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lang="fr-FR" sz="800" b="1" noProof="0" dirty="0" smtClean="0">
                          <a:solidFill>
                            <a:schemeClr val="tx1"/>
                          </a:solidFill>
                        </a:rPr>
                        <a:t>Spécifications techniques</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45707" marB="25200" horzOverflow="overflow">
                    <a:lnL>
                      <a:noFill/>
                    </a:lnL>
                    <a:lnR>
                      <a:noFill/>
                    </a:lnR>
                    <a:lnT w="12700" cap="flat" cmpd="sng" algn="ctr">
                      <a:solidFill>
                        <a:srgbClr val="F7964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69721">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Contrôleur</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DJ 2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platines</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avec sorties audio</a:t>
                      </a:r>
                    </a:p>
                  </a:txBody>
                  <a:tcPr marT="18000" marB="36000" horzOverflow="overflow">
                    <a:lnL>
                      <a:noFill/>
                    </a:lnL>
                    <a:lnR>
                      <a:noFill/>
                    </a:lnR>
                    <a:lnT w="12700" cap="flat" cmpd="sng" algn="ctr">
                      <a:solidFill>
                        <a:schemeClr val="accent6"/>
                      </a:solidFill>
                      <a:prstDash val="solid"/>
                      <a:round/>
                      <a:headEnd type="none" w="med" len="med"/>
                      <a:tailEnd type="none" w="med" len="med"/>
                    </a:lnT>
                    <a:lnB>
                      <a:noFill/>
                    </a:lnB>
                    <a:lnTlToBr>
                      <a:noFill/>
                    </a:lnTlToBr>
                    <a:lnBlToTr>
                      <a:noFill/>
                    </a:lnBlToTr>
                    <a:solidFill>
                      <a:srgbClr val="F79646">
                        <a:alpha val="20000"/>
                      </a:srgbClr>
                    </a:solidFill>
                  </a:tcPr>
                </a:tc>
              </a:tr>
              <a:tr h="402322">
                <a:tc>
                  <a:txBody>
                    <a:bodyPr/>
                    <a:lstStyle/>
                    <a:p>
                      <a:pPr marL="88900" marR="0" lvl="0" indent="-88900" algn="l" defTabSz="912813" rtl="0" eaLnBrk="1" fontAlgn="base" latinLnBrk="0" hangingPunct="1">
                        <a:lnSpc>
                          <a:spcPct val="100000"/>
                        </a:lnSpc>
                        <a:spcBef>
                          <a:spcPct val="0"/>
                        </a:spcBef>
                        <a:spcAft>
                          <a:spcPct val="0"/>
                        </a:spcAft>
                        <a:buClrTx/>
                        <a:buSzTx/>
                        <a:buFontTx/>
                        <a:buNone/>
                        <a:tabLst/>
                      </a:pPr>
                      <a:r>
                        <a:rPr kumimoji="0" lang="en-US" sz="800" b="0" i="0" u="none" strike="noStrike" cap="none" spc="-20" normalizeH="0" baseline="0" noProof="0" dirty="0" smtClean="0">
                          <a:ln>
                            <a:noFill/>
                          </a:ln>
                          <a:solidFill>
                            <a:schemeClr val="tx1"/>
                          </a:solidFill>
                          <a:effectLst/>
                          <a:latin typeface="Calibri" pitchFamily="-106" charset="0"/>
                          <a:ea typeface="ＭＳ Ｐゴシック" pitchFamily="-106" charset="-128"/>
                        </a:rPr>
                        <a:t>2 </a:t>
                      </a:r>
                      <a:r>
                        <a:rPr kumimoji="0" lang="en-US" sz="800" b="0" i="0" u="none" strike="noStrike" cap="none" spc="-20" normalizeH="0" baseline="0" noProof="0" dirty="0" err="1" smtClean="0">
                          <a:ln>
                            <a:noFill/>
                          </a:ln>
                          <a:solidFill>
                            <a:schemeClr val="tx1"/>
                          </a:solidFill>
                          <a:effectLst/>
                          <a:latin typeface="Calibri" pitchFamily="-106" charset="0"/>
                          <a:ea typeface="ＭＳ Ｐゴシック" pitchFamily="-106" charset="-128"/>
                        </a:rPr>
                        <a:t>grands</a:t>
                      </a:r>
                      <a:r>
                        <a:rPr kumimoji="0" lang="en-US" sz="800" b="0" i="0" u="none" strike="noStrike" cap="none" spc="-20" normalizeH="0" baseline="0" noProof="0" dirty="0" smtClean="0">
                          <a:ln>
                            <a:noFill/>
                          </a:ln>
                          <a:solidFill>
                            <a:schemeClr val="tx1"/>
                          </a:solidFill>
                          <a:effectLst/>
                          <a:latin typeface="Calibri" pitchFamily="-106" charset="0"/>
                          <a:ea typeface="ＭＳ Ｐゴシック" pitchFamily="-106" charset="-128"/>
                        </a:rPr>
                        <a:t> jog wheels pour le scratch</a:t>
                      </a:r>
                    </a:p>
                    <a:p>
                      <a:pPr marL="88900" marR="0" lvl="0" indent="-88900" algn="l" defTabSz="912813" rtl="0" eaLnBrk="1" fontAlgn="base" latinLnBrk="0" hangingPunct="1">
                        <a:lnSpc>
                          <a:spcPct val="100000"/>
                        </a:lnSpc>
                        <a:spcBef>
                          <a:spcPct val="0"/>
                        </a:spcBef>
                        <a:spcAft>
                          <a:spcPct val="0"/>
                        </a:spcAft>
                        <a:buClrTx/>
                        <a:buSzTx/>
                        <a:buFont typeface="Arial"/>
                        <a:buChar char="•"/>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Détection</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de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pression</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aussi</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intuitif</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pour le scratch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que</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les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platines</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p>
                      <a:pPr marL="88900" marR="0" lvl="0" indent="-88900" algn="l" defTabSz="912813" rtl="0" eaLnBrk="1" fontAlgn="base" latinLnBrk="0" hangingPunct="1">
                        <a:lnSpc>
                          <a:spcPct val="100000"/>
                        </a:lnSpc>
                        <a:spcBef>
                          <a:spcPct val="0"/>
                        </a:spcBef>
                        <a:spcAft>
                          <a:spcPct val="0"/>
                        </a:spcAft>
                        <a:buClrTx/>
                        <a:buSzTx/>
                        <a:buFont typeface="Arial"/>
                        <a:buChar char="•"/>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Diamètre</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XL : </a:t>
                      </a:r>
                      <a:r>
                        <a:rPr kumimoji="0" lang="en-US" sz="800" b="0" i="0" u="none" strike="noStrike" cap="none" normalizeH="0" baseline="0" dirty="0" smtClean="0">
                          <a:ln>
                            <a:noFill/>
                          </a:ln>
                          <a:solidFill>
                            <a:schemeClr val="tx1"/>
                          </a:solidFill>
                          <a:effectLst/>
                          <a:latin typeface="Calibri" pitchFamily="-105" charset="0"/>
                          <a:ea typeface="ＭＳ Ｐゴシック" pitchFamily="-105" charset="-128"/>
                          <a:cs typeface="ＭＳ Ｐゴシック" pitchFamily="-105" charset="-128"/>
                        </a:rPr>
                        <a:t>15 cm</a:t>
                      </a:r>
                    </a:p>
                    <a:p>
                      <a:pPr marL="88900" marR="0" lvl="0" indent="-88900" algn="l" defTabSz="912813" rtl="0" eaLnBrk="1" fontAlgn="base" latinLnBrk="0" hangingPunct="1">
                        <a:lnSpc>
                          <a:spcPct val="100000"/>
                        </a:lnSpc>
                        <a:spcBef>
                          <a:spcPct val="0"/>
                        </a:spcBef>
                        <a:spcAft>
                          <a:spcPct val="0"/>
                        </a:spcAft>
                        <a:buClrTx/>
                        <a:buSzTx/>
                        <a:buFont typeface="Arial"/>
                        <a:buChar char="•"/>
                        <a:tabLst/>
                      </a:pPr>
                      <a:r>
                        <a:rPr kumimoji="0" lang="en-US" sz="800" b="0" i="0" u="none" strike="noStrike" cap="none" normalizeH="0" baseline="0" noProof="0" dirty="0" smtClean="0">
                          <a:ln>
                            <a:noFill/>
                          </a:ln>
                          <a:solidFill>
                            <a:schemeClr val="tx1"/>
                          </a:solidFill>
                          <a:effectLst/>
                          <a:latin typeface="Calibri" pitchFamily="-105" charset="0"/>
                          <a:ea typeface="ＭＳ Ｐゴシック" pitchFamily="-105" charset="-128"/>
                        </a:rPr>
                        <a:t>&gt; 750 pas par rotation</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18000" marB="36000" horzOverflow="overflow">
                    <a:lnL>
                      <a:noFill/>
                    </a:lnL>
                    <a:lnR>
                      <a:noFill/>
                    </a:lnR>
                    <a:lnT>
                      <a:noFill/>
                    </a:lnT>
                    <a:lnB>
                      <a:noFill/>
                    </a:lnB>
                    <a:lnTlToBr>
                      <a:noFill/>
                    </a:lnTlToBr>
                    <a:lnBlToTr>
                      <a:noFill/>
                    </a:lnBlToTr>
                    <a:noFill/>
                  </a:tcPr>
                </a:tc>
              </a:tr>
              <a:tr h="519177">
                <a:tc>
                  <a:txBody>
                    <a:bodyPr/>
                    <a:lstStyle/>
                    <a:p>
                      <a:pPr marL="88900" marR="0" lvl="0" indent="-88900" algn="l" defTabSz="912813"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noProof="0" dirty="0" smtClean="0">
                          <a:ln>
                            <a:noFill/>
                          </a:ln>
                          <a:solidFill>
                            <a:schemeClr val="tx1"/>
                          </a:solidFill>
                          <a:effectLst/>
                          <a:latin typeface="Calibri" charset="0"/>
                          <a:ea typeface="ＭＳ Ｐゴシック" charset="-128"/>
                          <a:cs typeface="ＭＳ Ｐゴシック" charset="-128"/>
                        </a:rPr>
                        <a:t>Interface audio </a:t>
                      </a:r>
                      <a:r>
                        <a:rPr kumimoji="0" lang="en-US" sz="800" b="0" i="0" u="none" strike="noStrike" cap="none" normalizeH="0" baseline="0" noProof="0" dirty="0" err="1" smtClean="0">
                          <a:ln>
                            <a:noFill/>
                          </a:ln>
                          <a:solidFill>
                            <a:schemeClr val="tx1"/>
                          </a:solidFill>
                          <a:effectLst/>
                          <a:latin typeface="Calibri" charset="0"/>
                          <a:ea typeface="ＭＳ Ｐゴシック" charset="-128"/>
                          <a:cs typeface="ＭＳ Ｐゴシック" charset="-128"/>
                        </a:rPr>
                        <a:t>intégrée</a:t>
                      </a:r>
                      <a:endParaRPr kumimoji="0" lang="en-US" sz="800" b="0" i="0" u="none" strike="noStrike" cap="none" normalizeH="0" baseline="0" noProof="0" dirty="0" smtClean="0">
                        <a:ln>
                          <a:noFill/>
                        </a:ln>
                        <a:solidFill>
                          <a:schemeClr val="tx1"/>
                        </a:solidFill>
                        <a:effectLst/>
                        <a:latin typeface="Calibri" charset="0"/>
                        <a:ea typeface="ＭＳ Ｐゴシック" charset="-128"/>
                        <a:cs typeface="ＭＳ Ｐゴシック" charset="-128"/>
                      </a:endParaRPr>
                    </a:p>
                    <a:p>
                      <a:pPr marL="447675" marR="0" lvl="0" indent="-447675" algn="l" defTabSz="912813" rtl="0" eaLnBrk="1" fontAlgn="base" latinLnBrk="0" hangingPunct="1">
                        <a:lnSpc>
                          <a:spcPct val="100000"/>
                        </a:lnSpc>
                        <a:spcBef>
                          <a:spcPct val="0"/>
                        </a:spcBef>
                        <a:spcAft>
                          <a:spcPct val="0"/>
                        </a:spcAft>
                        <a:buClrTx/>
                        <a:buSzTx/>
                        <a:buFont typeface="Arial" pitchFamily="-105" charset="0"/>
                        <a:buNone/>
                        <a:tabLst>
                          <a:tab pos="1524000" algn="l"/>
                        </a:tabLst>
                      </a:pPr>
                      <a:r>
                        <a:rPr kumimoji="0" lang="en-US" sz="800" b="0" i="0" u="none" strike="noStrike" cap="none" normalizeH="0" baseline="0" noProof="0" dirty="0" smtClean="0">
                          <a:ln>
                            <a:noFill/>
                          </a:ln>
                          <a:solidFill>
                            <a:schemeClr val="tx1"/>
                          </a:solidFill>
                          <a:effectLst/>
                          <a:latin typeface="Calibri" charset="0"/>
                          <a:ea typeface="ＭＳ Ｐゴシック" charset="-128"/>
                          <a:cs typeface="ＭＳ Ｐゴシック" charset="-128"/>
                        </a:rPr>
                        <a:t>Sorties</a:t>
                      </a:r>
                    </a:p>
                    <a:p>
                      <a:pPr marL="447675" marR="0" lvl="0" indent="-447675" algn="l" defTabSz="912813" rtl="0" eaLnBrk="1" fontAlgn="base" latinLnBrk="0" hangingPunct="1">
                        <a:lnSpc>
                          <a:spcPct val="100000"/>
                        </a:lnSpc>
                        <a:spcBef>
                          <a:spcPct val="0"/>
                        </a:spcBef>
                        <a:spcAft>
                          <a:spcPct val="0"/>
                        </a:spcAft>
                        <a:buClrTx/>
                        <a:buSzTx/>
                        <a:buFont typeface="Arial" pitchFamily="-105" charset="0"/>
                        <a:buNone/>
                        <a:tabLst>
                          <a:tab pos="1524000" algn="l"/>
                        </a:tabLst>
                      </a:pPr>
                      <a:r>
                        <a:rPr kumimoji="0" lang="en-US" sz="800" b="0" i="0" u="none" strike="noStrike" cap="none" normalizeH="0" baseline="0" noProof="0" dirty="0" smtClean="0">
                          <a:ln>
                            <a:noFill/>
                          </a:ln>
                          <a:solidFill>
                            <a:schemeClr val="tx1"/>
                          </a:solidFill>
                          <a:effectLst/>
                          <a:latin typeface="Calibri" charset="0"/>
                          <a:ea typeface="ＭＳ Ｐゴシック" charset="-128"/>
                          <a:cs typeface="ＭＳ Ｐゴシック" charset="-128"/>
                        </a:rPr>
                        <a:t>Master: </a:t>
                      </a: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2 x RCA (</a:t>
                      </a:r>
                      <a:r>
                        <a:rPr kumimoji="0" lang="en-GB" sz="800" b="0" i="0" u="none" strike="noStrike" cap="none" normalizeH="0" baseline="0" noProof="0" dirty="0" err="1" smtClean="0">
                          <a:ln>
                            <a:noFill/>
                          </a:ln>
                          <a:solidFill>
                            <a:schemeClr val="tx1"/>
                          </a:solidFill>
                          <a:effectLst/>
                          <a:latin typeface="Calibri" pitchFamily="-105" charset="0"/>
                          <a:ea typeface="ＭＳ Ｐゴシック" pitchFamily="-105" charset="-128"/>
                          <a:cs typeface="ＭＳ Ｐゴシック" pitchFamily="-105" charset="-128"/>
                        </a:rPr>
                        <a:t>ligne</a:t>
                      </a: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a:t>
                      </a:r>
                    </a:p>
                    <a:p>
                      <a:pPr marL="447675" marR="0" lvl="0" indent="-447675" algn="l" defTabSz="912813" rtl="0" eaLnBrk="1" fontAlgn="base" latinLnBrk="0" hangingPunct="1">
                        <a:lnSpc>
                          <a:spcPct val="100000"/>
                        </a:lnSpc>
                        <a:spcBef>
                          <a:spcPct val="0"/>
                        </a:spcBef>
                        <a:spcAft>
                          <a:spcPct val="0"/>
                        </a:spcAft>
                        <a:buClrTx/>
                        <a:buSzTx/>
                        <a:buFont typeface="Arial" pitchFamily="-105" charset="0"/>
                        <a:buNone/>
                        <a:tabLst>
                          <a:tab pos="1524000" algn="l"/>
                        </a:tabLst>
                      </a:pP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(can. 1-2)	1 </a:t>
                      </a:r>
                      <a:r>
                        <a:rPr kumimoji="0" lang="en-GB" sz="800" b="0" i="0" u="none" strike="noStrike" cap="none" normalizeH="0" baseline="0" noProof="0" dirty="0" err="1" smtClean="0">
                          <a:ln>
                            <a:noFill/>
                          </a:ln>
                          <a:solidFill>
                            <a:schemeClr val="tx1"/>
                          </a:solidFill>
                          <a:effectLst/>
                          <a:latin typeface="Calibri" pitchFamily="-105" charset="0"/>
                          <a:ea typeface="ＭＳ Ｐゴシック" pitchFamily="-105" charset="-128"/>
                          <a:cs typeface="ＭＳ Ｐゴシック" pitchFamily="-105" charset="-128"/>
                        </a:rPr>
                        <a:t>stéréo</a:t>
                      </a: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 3,5 mm</a:t>
                      </a:r>
                    </a:p>
                    <a:p>
                      <a:pPr marL="447675" marR="0" lvl="0" indent="-447675" algn="l" defTabSz="912813" rtl="0" eaLnBrk="1" fontAlgn="base" latinLnBrk="0" hangingPunct="1">
                        <a:lnSpc>
                          <a:spcPct val="100000"/>
                        </a:lnSpc>
                        <a:spcBef>
                          <a:spcPct val="0"/>
                        </a:spcBef>
                        <a:spcAft>
                          <a:spcPct val="0"/>
                        </a:spcAft>
                        <a:buClrTx/>
                        <a:buSzTx/>
                        <a:buFont typeface="Arial" pitchFamily="-105" charset="0"/>
                        <a:buNone/>
                        <a:tabLst>
                          <a:tab pos="1524000" algn="l"/>
                        </a:tabLst>
                      </a:pPr>
                      <a:r>
                        <a:rPr kumimoji="0" lang="en-US" sz="800" b="0" i="0" u="none" strike="noStrike" cap="none" normalizeH="0" baseline="0" dirty="0" smtClean="0">
                          <a:ln>
                            <a:noFill/>
                          </a:ln>
                          <a:solidFill>
                            <a:schemeClr val="tx1"/>
                          </a:solidFill>
                          <a:effectLst/>
                          <a:latin typeface="Calibri" charset="0"/>
                          <a:ea typeface="ＭＳ Ｐゴシック" charset="-128"/>
                          <a:cs typeface="ＭＳ Ｐゴシック" charset="-128"/>
                        </a:rPr>
                        <a:t>Monitor</a:t>
                      </a: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charset="-128"/>
                        </a:rPr>
                        <a:t>: </a:t>
                      </a:r>
                      <a:r>
                        <a:rPr kumimoji="0" lang="en-GB" sz="800" b="0" i="0" u="none" strike="noStrike" cap="none" spc="-30"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1 jack </a:t>
                      </a:r>
                      <a:r>
                        <a:rPr kumimoji="0" lang="en-GB" sz="800" b="0" i="0" u="none" strike="noStrike" cap="none" spc="-30" normalizeH="0" baseline="0" noProof="0" dirty="0" err="1" smtClean="0">
                          <a:ln>
                            <a:noFill/>
                          </a:ln>
                          <a:solidFill>
                            <a:schemeClr val="tx1"/>
                          </a:solidFill>
                          <a:effectLst/>
                          <a:latin typeface="Calibri" pitchFamily="-105" charset="0"/>
                          <a:ea typeface="ＭＳ Ｐゴシック" pitchFamily="-105" charset="-128"/>
                          <a:cs typeface="ＭＳ Ｐゴシック" pitchFamily="-105" charset="-128"/>
                        </a:rPr>
                        <a:t>stéréo</a:t>
                      </a:r>
                      <a:r>
                        <a:rPr kumimoji="0" lang="en-GB" sz="800" b="0" i="0" u="none" strike="noStrike" cap="none" spc="-30"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  6,35 mm</a:t>
                      </a:r>
                    </a:p>
                    <a:p>
                      <a:pPr marL="447675" marR="0" lvl="0" indent="-447675" algn="l" defTabSz="912813" rtl="0" eaLnBrk="1" fontAlgn="base" latinLnBrk="0" hangingPunct="1">
                        <a:lnSpc>
                          <a:spcPct val="100000"/>
                        </a:lnSpc>
                        <a:spcBef>
                          <a:spcPct val="0"/>
                        </a:spcBef>
                        <a:spcAft>
                          <a:spcPct val="0"/>
                        </a:spcAft>
                        <a:buClrTx/>
                        <a:buSzTx/>
                        <a:buFont typeface="Arial" pitchFamily="-105" charset="0"/>
                        <a:buNone/>
                        <a:tabLst>
                          <a:tab pos="1524000" algn="l"/>
                        </a:tabLst>
                      </a:pP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(can. 3-4)	(</a:t>
                      </a:r>
                      <a:r>
                        <a:rPr kumimoji="0" lang="en-GB" sz="800" b="0" i="0" u="none" strike="noStrike" cap="none" normalizeH="0" baseline="0" noProof="0" dirty="0" err="1" smtClean="0">
                          <a:ln>
                            <a:noFill/>
                          </a:ln>
                          <a:solidFill>
                            <a:schemeClr val="tx1"/>
                          </a:solidFill>
                          <a:effectLst/>
                          <a:latin typeface="Calibri" pitchFamily="-105" charset="0"/>
                          <a:ea typeface="ＭＳ Ｐゴシック" pitchFamily="-105" charset="-128"/>
                          <a:cs typeface="ＭＳ Ｐゴシック" pitchFamily="-105" charset="-128"/>
                        </a:rPr>
                        <a:t>casque</a:t>
                      </a: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 1 </a:t>
                      </a:r>
                      <a:r>
                        <a:rPr kumimoji="0" lang="en-GB" sz="800" b="0" i="0" u="none" strike="noStrike" cap="none" normalizeH="0" baseline="0" noProof="0" dirty="0" err="1" smtClean="0">
                          <a:ln>
                            <a:noFill/>
                          </a:ln>
                          <a:solidFill>
                            <a:schemeClr val="tx1"/>
                          </a:solidFill>
                          <a:effectLst/>
                          <a:latin typeface="Calibri" pitchFamily="-105" charset="0"/>
                          <a:ea typeface="ＭＳ Ｐゴシック" pitchFamily="-105" charset="-128"/>
                          <a:cs typeface="ＭＳ Ｐゴシック" pitchFamily="-105" charset="-128"/>
                        </a:rPr>
                        <a:t>stéréo</a:t>
                      </a:r>
                      <a:r>
                        <a:rPr kumimoji="0" lang="en-GB" sz="800" b="0" i="0" u="none" strike="noStrike" cap="none" normalizeH="0" baseline="0" noProof="0" dirty="0" smtClean="0">
                          <a:ln>
                            <a:noFill/>
                          </a:ln>
                          <a:solidFill>
                            <a:schemeClr val="tx1"/>
                          </a:solidFill>
                          <a:effectLst/>
                          <a:latin typeface="Calibri" pitchFamily="-105" charset="0"/>
                          <a:ea typeface="ＭＳ Ｐゴシック" pitchFamily="-105" charset="-128"/>
                          <a:cs typeface="ＭＳ Ｐゴシック" pitchFamily="-105" charset="-128"/>
                        </a:rPr>
                        <a:t> 3,5 mm</a:t>
                      </a:r>
                    </a:p>
                    <a:p>
                      <a:pPr marL="447675" marR="0" lvl="0" indent="-447675" algn="l" defTabSz="912813" rtl="0" eaLnBrk="1" fontAlgn="base" latinLnBrk="0" hangingPunct="1">
                        <a:lnSpc>
                          <a:spcPct val="100000"/>
                        </a:lnSpc>
                        <a:spcBef>
                          <a:spcPct val="0"/>
                        </a:spcBef>
                        <a:spcAft>
                          <a:spcPct val="0"/>
                        </a:spcAft>
                        <a:buClrTx/>
                        <a:buSzTx/>
                        <a:buFont typeface="Arial" pitchFamily="-105" charset="0"/>
                        <a:buNone/>
                        <a:tabLst>
                          <a:tab pos="1524000" algn="l"/>
                        </a:tabLst>
                      </a:pPr>
                      <a:r>
                        <a:rPr kumimoji="0" lang="en-US" sz="800" b="0" i="0" u="none" strike="noStrike" cap="none" normalizeH="0" baseline="0" dirty="0" smtClean="0">
                          <a:ln>
                            <a:noFill/>
                          </a:ln>
                          <a:solidFill>
                            <a:schemeClr val="tx1"/>
                          </a:solidFill>
                          <a:effectLst/>
                          <a:latin typeface="Calibri" charset="0"/>
                          <a:ea typeface="ＭＳ Ｐゴシック" charset="-128"/>
                          <a:cs typeface="ＭＳ Ｐゴシック" charset="-128"/>
                        </a:rPr>
                        <a:t>Entrée micro: 1x 6,35 mm (</a:t>
                      </a:r>
                      <a:r>
                        <a:rPr kumimoji="0" lang="en-US" sz="800" b="0" i="0" u="none" strike="noStrike" cap="none" normalizeH="0" baseline="0" dirty="0" err="1" smtClean="0">
                          <a:ln>
                            <a:noFill/>
                          </a:ln>
                          <a:solidFill>
                            <a:schemeClr val="tx1"/>
                          </a:solidFill>
                          <a:effectLst/>
                          <a:latin typeface="Calibri" charset="0"/>
                          <a:ea typeface="ＭＳ Ｐゴシック" charset="-128"/>
                          <a:cs typeface="ＭＳ Ｐゴシック" charset="-128"/>
                        </a:rPr>
                        <a:t>balancée</a:t>
                      </a:r>
                      <a:r>
                        <a:rPr kumimoji="0" lang="en-US" sz="800" b="0" i="0" u="none" strike="noStrike" cap="none" normalizeH="0" baseline="0" dirty="0" smtClean="0">
                          <a:ln>
                            <a:noFill/>
                          </a:ln>
                          <a:solidFill>
                            <a:schemeClr val="tx1"/>
                          </a:solidFill>
                          <a:effectLst/>
                          <a:latin typeface="Calibri" charset="0"/>
                          <a:ea typeface="ＭＳ Ｐゴシック" charset="-128"/>
                          <a:cs typeface="ＭＳ Ｐゴシック" charset="-128"/>
                        </a:rPr>
                        <a:t>)</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18000" marB="36000" horzOverflow="overflow">
                    <a:lnL>
                      <a:noFill/>
                    </a:lnL>
                    <a:lnR>
                      <a:noFill/>
                    </a:lnR>
                    <a:lnT>
                      <a:noFill/>
                    </a:lnT>
                    <a:lnB>
                      <a:noFill/>
                    </a:lnB>
                    <a:lnTlToBr>
                      <a:noFill/>
                    </a:lnTlToBr>
                    <a:lnBlToTr>
                      <a:noFill/>
                    </a:lnBlToTr>
                    <a:solidFill>
                      <a:srgbClr val="F79646">
                        <a:alpha val="20000"/>
                      </a:srgbClr>
                    </a:solidFill>
                  </a:tcPr>
                </a:tc>
              </a:tr>
              <a:tr h="409288">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Capteur</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AIR</a:t>
                      </a:r>
                    </a:p>
                    <a:p>
                      <a:pPr marL="88900" marR="0" lvl="0" indent="-88900" algn="l" defTabSz="912813" rtl="0" eaLnBrk="1" fontAlgn="base" latinLnBrk="0" hangingPunct="1">
                        <a:lnSpc>
                          <a:spcPct val="100000"/>
                        </a:lnSpc>
                        <a:spcBef>
                          <a:spcPct val="0"/>
                        </a:spcBef>
                        <a:spcAft>
                          <a:spcPct val="0"/>
                        </a:spcAft>
                        <a:buClrTx/>
                        <a:buSzTx/>
                        <a:buFont typeface="Arial"/>
                        <a:buChar char="•"/>
                        <a:tabLst/>
                      </a:pP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Longue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portée</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&gt; 30 cm</a:t>
                      </a:r>
                    </a:p>
                    <a:p>
                      <a:pPr marL="88900" marR="0" lvl="0" indent="-88900" algn="l" defTabSz="912813" rtl="0" eaLnBrk="1" fontAlgn="base" latinLnBrk="0" hangingPunct="1">
                        <a:lnSpc>
                          <a:spcPct val="100000"/>
                        </a:lnSpc>
                        <a:spcBef>
                          <a:spcPct val="0"/>
                        </a:spcBef>
                        <a:spcAft>
                          <a:spcPct val="0"/>
                        </a:spcAft>
                        <a:buClrTx/>
                        <a:buSzTx/>
                        <a:buFont typeface="Arial"/>
                        <a:buChar char="•"/>
                        <a:tabLst/>
                      </a:pP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Vu-</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mètre</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18000" marB="36000" horzOverflow="overflow">
                    <a:lnL>
                      <a:noFill/>
                    </a:lnL>
                    <a:lnR>
                      <a:noFill/>
                    </a:lnR>
                    <a:lnT>
                      <a:noFill/>
                    </a:lnT>
                    <a:lnB w="12700" cap="flat" cmpd="sng" algn="ctr">
                      <a:solidFill>
                        <a:schemeClr val="accent6"/>
                      </a:solidFill>
                      <a:prstDash val="solid"/>
                      <a:round/>
                      <a:headEnd type="none" w="med" len="med"/>
                      <a:tailEnd type="none" w="med" len="med"/>
                    </a:lnB>
                    <a:lnTlToBr>
                      <a:noFill/>
                    </a:lnTlToBr>
                    <a:lnBlToTr>
                      <a:noFill/>
                    </a:lnBlToTr>
                    <a:noFill/>
                  </a:tcPr>
                </a:tc>
              </a:tr>
              <a:tr h="117085">
                <a:tc>
                  <a:txBody>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400" b="0" i="0" u="none" strike="noStrike" kern="1200" cap="none" spc="0" normalizeH="0" baseline="0" noProof="0" dirty="0" smtClean="0">
                        <a:ln>
                          <a:noFill/>
                        </a:ln>
                        <a:solidFill>
                          <a:schemeClr val="tx1"/>
                        </a:solidFill>
                        <a:effectLst/>
                        <a:uLnTx/>
                        <a:uFillTx/>
                        <a:latin typeface="Calibri" pitchFamily="-106" charset="0"/>
                        <a:ea typeface="ＭＳ Ｐゴシック" pitchFamily="-106" charset="-128"/>
                        <a:cs typeface="+mn-cs"/>
                      </a:endParaRPr>
                    </a:p>
                  </a:txBody>
                  <a:tcPr marT="36000"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84816">
                <a:tc>
                  <a:txBody>
                    <a:bodyPr/>
                    <a:lstStyle/>
                    <a:p>
                      <a:pPr marL="0" marR="0" lvl="0" indent="0" algn="l" defTabSz="912813" rtl="0" eaLnBrk="1" fontAlgn="base" latinLnBrk="0" hangingPunct="1">
                        <a:lnSpc>
                          <a:spcPct val="100000"/>
                        </a:lnSpc>
                        <a:spcBef>
                          <a:spcPct val="0"/>
                        </a:spcBef>
                        <a:spcAft>
                          <a:spcPct val="0"/>
                        </a:spcAft>
                        <a:buClrTx/>
                        <a:buSzTx/>
                        <a:buFontTx/>
                        <a:buNone/>
                        <a:tabLst/>
                        <a:defRPr/>
                      </a:pPr>
                      <a:r>
                        <a:rPr lang="fr-FR" sz="800" b="1" noProof="0" dirty="0" smtClean="0">
                          <a:solidFill>
                            <a:schemeClr val="tx1"/>
                          </a:solidFill>
                        </a:rPr>
                        <a:t>Spécifications mécaniques</a:t>
                      </a:r>
                      <a:endParaRPr kumimoji="0" lang="en-US" sz="800" b="1" i="0" u="none" strike="noStrike" cap="none" normalizeH="0" baseline="0" dirty="0" smtClean="0">
                        <a:ln>
                          <a:noFill/>
                        </a:ln>
                        <a:solidFill>
                          <a:schemeClr val="tx1"/>
                        </a:solidFill>
                        <a:effectLst/>
                        <a:latin typeface="Calibri" pitchFamily="-105" charset="0"/>
                        <a:ea typeface="ＭＳ Ｐゴシック" pitchFamily="-105" charset="-128"/>
                        <a:cs typeface="ＭＳ Ｐゴシック" pitchFamily="-105" charset="-128"/>
                      </a:endParaRPr>
                    </a:p>
                  </a:txBody>
                  <a:tcPr marT="45707"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50781">
                <a:tc>
                  <a:txBody>
                    <a:bodyPr/>
                    <a:lstStyle/>
                    <a:p>
                      <a:pPr marL="628650" marR="0" lvl="0" indent="-628650" algn="l" defTabSz="912813" rtl="0" eaLnBrk="1" fontAlgn="base" latinLnBrk="0" hangingPunct="1">
                        <a:lnSpc>
                          <a:spcPct val="100000"/>
                        </a:lnSpc>
                        <a:spcBef>
                          <a:spcPct val="0"/>
                        </a:spcBef>
                        <a:spcAft>
                          <a:spcPct val="0"/>
                        </a:spcAft>
                        <a:buClrTx/>
                        <a:buSzTx/>
                        <a:buFont typeface="Arial" pitchFamily="-105" charset="0"/>
                        <a:buNone/>
                        <a:tabLst>
                          <a:tab pos="1524000" algn="l"/>
                        </a:tabLst>
                      </a:pPr>
                      <a:r>
                        <a:rPr kumimoji="0" lang="fr-FR" sz="800" b="0" i="0" u="none" strike="noStrike" cap="none" normalizeH="0" baseline="0" noProof="0" dirty="0" smtClean="0">
                          <a:ln>
                            <a:noFill/>
                          </a:ln>
                          <a:solidFill>
                            <a:schemeClr val="tx1"/>
                          </a:solidFill>
                          <a:effectLst/>
                          <a:latin typeface="Calibri" pitchFamily="-106" charset="0"/>
                          <a:ea typeface="ＭＳ Ｐゴシック" pitchFamily="-106" charset="-128"/>
                        </a:rPr>
                        <a:t>Boîtier </a:t>
                      </a:r>
                      <a:r>
                        <a:rPr kumimoji="0" lang="en-US" sz="800" b="0" i="0" u="none" strike="noStrike" cap="none" normalizeH="0" baseline="0" dirty="0" smtClean="0">
                          <a:ln>
                            <a:noFill/>
                          </a:ln>
                          <a:solidFill>
                            <a:schemeClr val="tx1"/>
                          </a:solidFill>
                          <a:effectLst/>
                          <a:latin typeface="Calibri" pitchFamily="-105" charset="0"/>
                          <a:ea typeface="ＭＳ Ｐゴシック" pitchFamily="-105" charset="-128"/>
                          <a:cs typeface="ＭＳ Ｐゴシック" pitchFamily="-105" charset="-128"/>
                        </a:rPr>
                        <a:t>	45.5 x 26 cm</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18000" marB="25200" horzOverflow="overflow">
                    <a:lnL>
                      <a:noFill/>
                    </a:lnL>
                    <a:lnR>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DEADA"/>
                    </a:solidFill>
                  </a:tcPr>
                </a:tc>
              </a:tr>
              <a:tr h="171860">
                <a:tc>
                  <a:txBody>
                    <a:bodyPr/>
                    <a:lstStyle/>
                    <a:p>
                      <a:pPr marL="628650" marR="0" lvl="0" indent="-628650" algn="l" defTabSz="912813" rtl="0" eaLnBrk="1" fontAlgn="base" latinLnBrk="0" hangingPunct="1">
                        <a:lnSpc>
                          <a:spcPct val="100000"/>
                        </a:lnSpc>
                        <a:spcBef>
                          <a:spcPct val="0"/>
                        </a:spcBef>
                        <a:spcAft>
                          <a:spcPct val="0"/>
                        </a:spcAft>
                        <a:buClrTx/>
                        <a:buSzTx/>
                        <a:buFontTx/>
                        <a:buNone/>
                        <a:tabLst/>
                        <a:defRPr/>
                      </a:pPr>
                      <a:r>
                        <a:rPr kumimoji="0" lang="en-US" sz="800" b="0" i="0" u="none" strike="noStrike" cap="none" normalizeH="0" baseline="0" dirty="0" smtClean="0">
                          <a:ln>
                            <a:noFill/>
                          </a:ln>
                          <a:solidFill>
                            <a:schemeClr val="tx1"/>
                          </a:solidFill>
                          <a:effectLst/>
                          <a:latin typeface="Calibri" pitchFamily="-105" charset="0"/>
                          <a:ea typeface="ＭＳ Ｐゴシック" pitchFamily="-105" charset="-128"/>
                          <a:cs typeface="ＭＳ Ｐゴシック" pitchFamily="-105" charset="-128"/>
                        </a:rPr>
                        <a:t>Jog wheels 	</a:t>
                      </a:r>
                      <a:r>
                        <a:rPr kumimoji="0" lang="en-US" sz="800" b="0" i="0" u="none" strike="noStrike" cap="none" normalizeH="0" baseline="0" dirty="0" err="1" smtClean="0">
                          <a:ln>
                            <a:noFill/>
                          </a:ln>
                          <a:solidFill>
                            <a:schemeClr val="tx1"/>
                          </a:solidFill>
                          <a:effectLst/>
                          <a:latin typeface="Calibri" pitchFamily="-105" charset="0"/>
                          <a:ea typeface="ＭＳ Ｐゴシック" pitchFamily="-105" charset="-128"/>
                          <a:cs typeface="ＭＳ Ｐゴシック" pitchFamily="-105" charset="-128"/>
                        </a:rPr>
                        <a:t>diamètre</a:t>
                      </a:r>
                      <a:r>
                        <a:rPr kumimoji="0" lang="en-US" sz="800" b="0" i="0" u="none" strike="noStrike" cap="none" normalizeH="0" baseline="0" dirty="0" smtClean="0">
                          <a:ln>
                            <a:noFill/>
                          </a:ln>
                          <a:solidFill>
                            <a:schemeClr val="tx1"/>
                          </a:solidFill>
                          <a:effectLst/>
                          <a:latin typeface="Calibri" pitchFamily="-105" charset="0"/>
                          <a:ea typeface="ＭＳ Ｐゴシック" pitchFamily="-105" charset="-128"/>
                          <a:cs typeface="ＭＳ Ｐゴシック" pitchFamily="-105" charset="-128"/>
                        </a:rPr>
                        <a:t> 15 cm </a:t>
                      </a:r>
                    </a:p>
                  </a:txBody>
                  <a:tcPr marT="0" marB="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51745">
                <a:tc>
                  <a:txBody>
                    <a:bodyPr/>
                    <a:lstStyle/>
                    <a:p>
                      <a:pPr marL="628650" marR="0" lvl="0" indent="-628650" algn="l" defTabSz="912813"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Calibri" pitchFamily="-105" charset="0"/>
                          <a:ea typeface="ＭＳ Ｐゴシック" pitchFamily="-105" charset="-128"/>
                          <a:cs typeface="ＭＳ Ｐゴシック" pitchFamily="-105" charset="-128"/>
                        </a:rPr>
                        <a:t>Poids</a:t>
                      </a:r>
                      <a:r>
                        <a:rPr kumimoji="0" lang="en-US" sz="800" b="0" i="0" u="none" strike="noStrike" cap="none" normalizeH="0" baseline="0" dirty="0" smtClean="0">
                          <a:ln>
                            <a:noFill/>
                          </a:ln>
                          <a:solidFill>
                            <a:schemeClr val="tx1"/>
                          </a:solidFill>
                          <a:effectLst/>
                          <a:latin typeface="Calibri" pitchFamily="-105" charset="0"/>
                          <a:ea typeface="ＭＳ Ｐゴシック" pitchFamily="-105" charset="-128"/>
                          <a:cs typeface="ＭＳ Ｐゴシック" pitchFamily="-105" charset="-128"/>
                        </a:rPr>
                        <a:t>	2 kg</a:t>
                      </a:r>
                    </a:p>
                  </a:txBody>
                  <a:tcPr marT="18000" marB="25200" horzOverflow="overflow">
                    <a:lnL>
                      <a:noFill/>
                    </a:lnL>
                    <a:lnR>
                      <a:noFill/>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rgbClr val="FDEADA"/>
                    </a:solidFill>
                  </a:tcPr>
                </a:tc>
              </a:tr>
              <a:tr h="126389">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45707"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8481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lang="fr-FR" sz="800" b="1" dirty="0" smtClean="0">
                          <a:solidFill>
                            <a:schemeClr val="tx1"/>
                          </a:solidFill>
                        </a:rPr>
                        <a:t>Configuration requise</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45707"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986883">
                <a:tc>
                  <a:txBody>
                    <a:bodyPr/>
                    <a:lstStyle/>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fr-FR" sz="800" b="0" i="0" u="none" strike="noStrike" cap="none" normalizeH="0" baseline="0" dirty="0" smtClean="0">
                          <a:ln>
                            <a:noFill/>
                          </a:ln>
                          <a:solidFill>
                            <a:schemeClr val="tx1"/>
                          </a:solidFill>
                          <a:effectLst/>
                          <a:latin typeface="Calibri" pitchFamily="-106" charset="0"/>
                          <a:ea typeface="ＭＳ Ｐゴシック" pitchFamily="-106" charset="-128"/>
                        </a:rPr>
                        <a:t>Processeur </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1,6 GHz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ou</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plus, Intel Core</a:t>
                      </a:r>
                      <a:r>
                        <a:rPr lang="fr-FR" sz="800" kern="1200" dirty="0" smtClean="0">
                          <a:solidFill>
                            <a:schemeClr val="tx1"/>
                          </a:solidFill>
                          <a:effectLst/>
                          <a:latin typeface="+mn-lt"/>
                          <a:ea typeface="+mn-ea"/>
                          <a:cs typeface="+mn-cs"/>
                        </a:rPr>
                        <a:t>™</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2 Duo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ou</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AMD 64 bits</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2 Go de RAM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ou</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plus</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spc="-10" normalizeH="0" baseline="0" noProof="0" dirty="0" smtClean="0">
                          <a:ln>
                            <a:noFill/>
                          </a:ln>
                          <a:solidFill>
                            <a:schemeClr val="tx1"/>
                          </a:solidFill>
                          <a:effectLst/>
                          <a:latin typeface="Calibri" pitchFamily="-106" charset="0"/>
                          <a:ea typeface="ＭＳ Ｐゴシック" pitchFamily="-106" charset="-128"/>
                        </a:rPr>
                        <a:t>Port USB High Speed (USB 2 </a:t>
                      </a:r>
                      <a:r>
                        <a:rPr kumimoji="0" lang="en-US" sz="800" b="0" i="0" u="none" strike="noStrike" cap="none" spc="-10" normalizeH="0" baseline="0" noProof="0" dirty="0" err="1" smtClean="0">
                          <a:ln>
                            <a:noFill/>
                          </a:ln>
                          <a:solidFill>
                            <a:schemeClr val="tx1"/>
                          </a:solidFill>
                          <a:effectLst/>
                          <a:latin typeface="Calibri" pitchFamily="-106" charset="0"/>
                          <a:ea typeface="ＭＳ Ｐゴシック" pitchFamily="-106" charset="-128"/>
                        </a:rPr>
                        <a:t>ou</a:t>
                      </a:r>
                      <a:r>
                        <a:rPr kumimoji="0" lang="en-US" sz="800" b="0" i="0" u="none" strike="noStrike" cap="none" spc="-10" normalizeH="0" baseline="0" noProof="0" dirty="0" smtClean="0">
                          <a:ln>
                            <a:noFill/>
                          </a:ln>
                          <a:solidFill>
                            <a:schemeClr val="tx1"/>
                          </a:solidFill>
                          <a:effectLst/>
                          <a:latin typeface="Calibri" pitchFamily="-106" charset="0"/>
                          <a:ea typeface="ＭＳ Ｐゴシック" pitchFamily="-106" charset="-128"/>
                        </a:rPr>
                        <a:t> 3)</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100 Mo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d’espace</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disque</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dur</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Lecteur</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CD/DVD-ROM</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Accès</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Internet</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Casque</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 enceintes actives</a:t>
                      </a:r>
                    </a:p>
                  </a:txBody>
                  <a:tcPr marT="18000" marB="36000" horzOverflow="overflow">
                    <a:lnL>
                      <a:noFill/>
                    </a:lnL>
                    <a:lnR>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DEADA"/>
                    </a:solidFill>
                  </a:tcPr>
                </a:tc>
              </a:tr>
              <a:tr h="402322">
                <a:tc>
                  <a:txBody>
                    <a:bodyPr/>
                    <a:lstStyle/>
                    <a:p>
                      <a:pPr marL="88900" marR="0" lvl="0" indent="-88900" algn="l" defTabSz="912813" rtl="0" eaLnBrk="1" fontAlgn="base" latinLnBrk="0" hangingPunct="1">
                        <a:lnSpc>
                          <a:spcPct val="100000"/>
                        </a:lnSpc>
                        <a:spcBef>
                          <a:spcPct val="0"/>
                        </a:spcBef>
                        <a:spcAft>
                          <a:spcPct val="0"/>
                        </a:spcAft>
                        <a:buClrTx/>
                        <a:buSzTx/>
                        <a:buFontTx/>
                        <a:buNone/>
                        <a:tabLst/>
                      </a:pPr>
                      <a:r>
                        <a:rPr kumimoji="0" lang="en-US" sz="800" b="1" i="0" u="none" strike="noStrike" cap="none" spc="-10" normalizeH="0" baseline="0" noProof="0" dirty="0" err="1" smtClean="0">
                          <a:ln>
                            <a:noFill/>
                          </a:ln>
                          <a:solidFill>
                            <a:schemeClr val="tx1"/>
                          </a:solidFill>
                          <a:effectLst/>
                          <a:latin typeface="Calibri" pitchFamily="-106" charset="0"/>
                          <a:ea typeface="ＭＳ Ｐゴシック" pitchFamily="-106" charset="-128"/>
                        </a:rPr>
                        <a:t>Système</a:t>
                      </a:r>
                      <a:r>
                        <a:rPr kumimoji="0" lang="en-US" sz="800" b="1" i="0" u="none" strike="noStrike" cap="none" spc="-10" normalizeH="0" baseline="0" noProof="0" dirty="0" smtClean="0">
                          <a:ln>
                            <a:noFill/>
                          </a:ln>
                          <a:solidFill>
                            <a:schemeClr val="tx1"/>
                          </a:solidFill>
                          <a:effectLst/>
                          <a:latin typeface="Calibri" pitchFamily="-106" charset="0"/>
                          <a:ea typeface="ＭＳ Ｐゴシック" pitchFamily="-106" charset="-128"/>
                        </a:rPr>
                        <a:t> </a:t>
                      </a:r>
                      <a:r>
                        <a:rPr kumimoji="0" lang="en-US" sz="800" b="1" i="0" u="none" strike="noStrike" cap="none" spc="-10" normalizeH="0" baseline="0" noProof="0" dirty="0" err="1" smtClean="0">
                          <a:ln>
                            <a:noFill/>
                          </a:ln>
                          <a:solidFill>
                            <a:schemeClr val="tx1"/>
                          </a:solidFill>
                          <a:effectLst/>
                          <a:latin typeface="Calibri" pitchFamily="-106" charset="0"/>
                          <a:ea typeface="ＭＳ Ｐゴシック" pitchFamily="-106" charset="-128"/>
                        </a:rPr>
                        <a:t>d’exploitation</a:t>
                      </a:r>
                      <a:r>
                        <a:rPr kumimoji="0" lang="en-US" sz="800" b="1" i="0" u="none" strike="noStrike" cap="none" spc="-10" normalizeH="0" baseline="0" noProof="0" dirty="0" smtClean="0">
                          <a:ln>
                            <a:noFill/>
                          </a:ln>
                          <a:solidFill>
                            <a:schemeClr val="tx1"/>
                          </a:solidFill>
                          <a:effectLst/>
                          <a:latin typeface="Calibri" pitchFamily="-106" charset="0"/>
                          <a:ea typeface="ＭＳ Ｐゴシック" pitchFamily="-106" charset="-128"/>
                        </a:rPr>
                        <a:t> (32/64 bits)</a:t>
                      </a:r>
                    </a:p>
                    <a:p>
                      <a:pPr marL="88900" marR="0" lvl="0" indent="-88900" algn="l" defTabSz="912813" rtl="0" eaLnBrk="1" fontAlgn="base" latinLnBrk="0" hangingPunct="1">
                        <a:lnSpc>
                          <a:spcPct val="100000"/>
                        </a:lnSpc>
                        <a:spcBef>
                          <a:spcPct val="0"/>
                        </a:spcBef>
                        <a:spcAft>
                          <a:spcPct val="0"/>
                        </a:spcAft>
                        <a:buClrTx/>
                        <a:buSzTx/>
                        <a:buFontTx/>
                        <a:buNone/>
                        <a:tabLst/>
                      </a:pPr>
                      <a:r>
                        <a:rPr kumimoji="0" lang="en-US" sz="800" b="0" i="0" u="none" strike="noStrike" cap="none" spc="-10" normalizeH="0" baseline="0" noProof="0" dirty="0" err="1" smtClean="0">
                          <a:ln>
                            <a:noFill/>
                          </a:ln>
                          <a:solidFill>
                            <a:schemeClr val="tx1"/>
                          </a:solidFill>
                          <a:effectLst/>
                          <a:latin typeface="Calibri" pitchFamily="-106" charset="0"/>
                          <a:ea typeface="ＭＳ Ｐゴシック" pitchFamily="-106" charset="-128"/>
                        </a:rPr>
                        <a:t>MicrosoftS</a:t>
                      </a:r>
                      <a:r>
                        <a:rPr kumimoji="0" lang="en-US" sz="800" b="0" i="0" u="none" strike="noStrike" cap="none" spc="-10" normalizeH="0" baseline="0" noProof="0" dirty="0" smtClean="0">
                          <a:ln>
                            <a:noFill/>
                          </a:ln>
                          <a:solidFill>
                            <a:schemeClr val="tx1"/>
                          </a:solidFill>
                          <a:effectLst/>
                          <a:latin typeface="Calibri" pitchFamily="-106" charset="0"/>
                          <a:ea typeface="ＭＳ Ｐゴシック" pitchFamily="-106" charset="-128"/>
                        </a:rPr>
                        <a:t> Windows® Vista/7/8 </a:t>
                      </a: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ou</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Mac OS® 10.7/10.8/ 10.9</a:t>
                      </a:r>
                    </a:p>
                  </a:txBody>
                  <a:tcPr marT="18000" marB="36000" horzOverflow="overflow">
                    <a:lnL>
                      <a:noFill/>
                    </a:lnL>
                    <a:lnR>
                      <a:noFill/>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17085">
                <a:tc>
                  <a:txBody>
                    <a:bodyPr/>
                    <a:lstStyle/>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en-US" sz="400" b="0" i="0" u="none" strike="noStrike" kern="1200" cap="none" spc="0" normalizeH="0" baseline="0" noProof="0" dirty="0" smtClean="0">
                        <a:ln>
                          <a:noFill/>
                        </a:ln>
                        <a:solidFill>
                          <a:schemeClr val="tx1"/>
                        </a:solidFill>
                        <a:effectLst/>
                        <a:uLnTx/>
                        <a:uFillTx/>
                        <a:latin typeface="Calibri" pitchFamily="-106" charset="0"/>
                        <a:ea typeface="ＭＳ Ｐゴシック" pitchFamily="-106" charset="-128"/>
                        <a:cs typeface="+mn-cs"/>
                      </a:endParaRPr>
                    </a:p>
                  </a:txBody>
                  <a:tcPr marT="36000"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84816">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lang="fr-FR" sz="800" b="1" dirty="0" smtClean="0">
                          <a:solidFill>
                            <a:schemeClr val="tx1"/>
                          </a:solidFill>
                        </a:rPr>
                        <a:t>Contenu de la boîte</a:t>
                      </a:r>
                      <a:endPar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45707"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590928">
                <a:tc>
                  <a:txBody>
                    <a:bodyPr/>
                    <a:lstStyle/>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Hercules DJ CONTROL AIR+ S series</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Câble</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USB</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en-US" sz="800" b="0" i="0" u="none" strike="noStrike" cap="none" spc="0" normalizeH="0" baseline="0" noProof="0" dirty="0" smtClean="0">
                          <a:ln>
                            <a:noFill/>
                          </a:ln>
                          <a:solidFill>
                            <a:schemeClr val="tx1"/>
                          </a:solidFill>
                          <a:effectLst/>
                          <a:latin typeface="Calibri" pitchFamily="-106" charset="0"/>
                          <a:ea typeface="ＭＳ Ｐゴシック" pitchFamily="-106" charset="-128"/>
                        </a:rPr>
                        <a:t>CD avec </a:t>
                      </a:r>
                      <a:r>
                        <a:rPr kumimoji="0" lang="en-US" sz="800" b="0" i="0" u="none" strike="noStrike" cap="none" spc="0" normalizeH="0" baseline="0" noProof="0" dirty="0" err="1" smtClean="0">
                          <a:ln>
                            <a:noFill/>
                          </a:ln>
                          <a:solidFill>
                            <a:schemeClr val="tx1"/>
                          </a:solidFill>
                          <a:effectLst/>
                          <a:latin typeface="Calibri" pitchFamily="-106" charset="0"/>
                          <a:ea typeface="ＭＳ Ｐゴシック" pitchFamily="-106" charset="-128"/>
                        </a:rPr>
                        <a:t>logiciel</a:t>
                      </a:r>
                      <a:r>
                        <a:rPr kumimoji="0" lang="en-US" sz="800" b="0" i="0" u="none" strike="noStrike" cap="none" spc="0" normalizeH="0" baseline="0" noProof="0" dirty="0" smtClean="0">
                          <a:ln>
                            <a:noFill/>
                          </a:ln>
                          <a:solidFill>
                            <a:schemeClr val="tx1"/>
                          </a:solidFill>
                          <a:effectLst/>
                          <a:latin typeface="Calibri" pitchFamily="-106" charset="0"/>
                          <a:ea typeface="ＭＳ Ｐゴシック" pitchFamily="-106" charset="-128"/>
                        </a:rPr>
                        <a:t> DJUCED 40° (PC/Mac)</a:t>
                      </a:r>
                    </a:p>
                    <a:p>
                      <a:pPr marL="88900" marR="0" lvl="0" indent="-88900" algn="l" defTabSz="912813" rtl="0" eaLnBrk="1" fontAlgn="base" latinLnBrk="0" hangingPunct="1">
                        <a:lnSpc>
                          <a:spcPct val="100000"/>
                        </a:lnSpc>
                        <a:spcBef>
                          <a:spcPct val="0"/>
                        </a:spcBef>
                        <a:spcAft>
                          <a:spcPct val="0"/>
                        </a:spcAft>
                        <a:buClrTx/>
                        <a:buSzTx/>
                        <a:buFont typeface="Arial" charset="0"/>
                        <a:buChar char="•"/>
                        <a:tabLst/>
                      </a:pPr>
                      <a:r>
                        <a:rPr kumimoji="0" lang="fr-FR" sz="800" b="0" i="0" u="none" strike="noStrike" cap="none" spc="-10" normalizeH="0" baseline="0" dirty="0" smtClean="0">
                          <a:ln>
                            <a:noFill/>
                          </a:ln>
                          <a:solidFill>
                            <a:schemeClr val="tx1"/>
                          </a:solidFill>
                          <a:effectLst/>
                          <a:latin typeface="Calibri" pitchFamily="-106" charset="0"/>
                          <a:ea typeface="ＭＳ Ｐゴシック" pitchFamily="-106" charset="-128"/>
                        </a:rPr>
                        <a:t>Guide d’installation + manuel </a:t>
                      </a:r>
                      <a:r>
                        <a:rPr kumimoji="0" lang="fr-FR" sz="800" b="0" i="0" u="none" strike="noStrike" cap="none" spc="-10" normalizeH="0" baseline="0" dirty="0" err="1" smtClean="0">
                          <a:ln>
                            <a:noFill/>
                          </a:ln>
                          <a:solidFill>
                            <a:schemeClr val="tx1"/>
                          </a:solidFill>
                          <a:effectLst/>
                          <a:latin typeface="Calibri" pitchFamily="-106" charset="0"/>
                          <a:ea typeface="ＭＳ Ｐゴシック" pitchFamily="-106" charset="-128"/>
                        </a:rPr>
                        <a:t>pdf</a:t>
                      </a:r>
                      <a:endParaRPr kumimoji="0" lang="en-US" sz="800" b="0" i="0" u="none" strike="noStrike" cap="none" spc="-10" normalizeH="0" baseline="0" noProof="0" dirty="0" smtClean="0">
                        <a:ln>
                          <a:noFill/>
                        </a:ln>
                        <a:solidFill>
                          <a:schemeClr val="tx1"/>
                        </a:solidFill>
                        <a:effectLst/>
                        <a:latin typeface="Calibri" pitchFamily="-106" charset="0"/>
                        <a:ea typeface="ＭＳ Ｐゴシック" pitchFamily="-106" charset="-128"/>
                      </a:endParaRPr>
                    </a:p>
                  </a:txBody>
                  <a:tcPr marT="18000" marB="360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solidFill>
                      <a:schemeClr val="accent6">
                        <a:lumMod val="20000"/>
                        <a:lumOff val="80000"/>
                      </a:schemeClr>
                    </a:solidFill>
                  </a:tcPr>
                </a:tc>
              </a:tr>
              <a:tr h="126389">
                <a:tc>
                  <a:txBody>
                    <a:bodyPr/>
                    <a:lstStyle/>
                    <a:p>
                      <a:pPr marL="88900" marR="0" lvl="0" indent="-88900" algn="l" defTabSz="912813"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45707"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84816">
                <a:tc>
                  <a:txBody>
                    <a:bodyPr/>
                    <a:lstStyle/>
                    <a:p>
                      <a:pPr marL="88900" marR="0" lvl="0" indent="-88900" algn="l" defTabSz="912813" rtl="0" eaLnBrk="1" fontAlgn="base" latinLnBrk="0" hangingPunct="1">
                        <a:lnSpc>
                          <a:spcPct val="100000"/>
                        </a:lnSpc>
                        <a:spcBef>
                          <a:spcPct val="0"/>
                        </a:spcBef>
                        <a:spcAft>
                          <a:spcPct val="0"/>
                        </a:spcAft>
                        <a:buClrTx/>
                        <a:buSzTx/>
                        <a:buFontTx/>
                        <a:buNone/>
                        <a:tabLst/>
                        <a:defRPr/>
                      </a:pPr>
                      <a:r>
                        <a:rPr lang="fr-FR" sz="800" b="1" kern="1200" dirty="0" smtClean="0">
                          <a:solidFill>
                            <a:schemeClr val="tx1"/>
                          </a:solidFill>
                          <a:latin typeface="+mn-lt"/>
                          <a:ea typeface="+mn-ea"/>
                          <a:cs typeface="+mn-cs"/>
                        </a:rPr>
                        <a:t>Emballage</a:t>
                      </a:r>
                      <a:endParaRPr kumimoji="0" lang="en-US" sz="800" b="1" i="0" u="none" strike="noStrike" cap="none" normalizeH="0" baseline="0" noProof="0" dirty="0" smtClean="0">
                        <a:ln>
                          <a:noFill/>
                        </a:ln>
                        <a:solidFill>
                          <a:schemeClr val="tx1"/>
                        </a:solidFill>
                        <a:effectLst/>
                        <a:latin typeface="Calibri" pitchFamily="-106" charset="0"/>
                        <a:ea typeface="ＭＳ Ｐゴシック" pitchFamily="-106" charset="-128"/>
                      </a:endParaRPr>
                    </a:p>
                  </a:txBody>
                  <a:tcPr marT="45707" marB="25200" horzOverflow="overflow">
                    <a:lnL>
                      <a:noFill/>
                    </a:lnL>
                    <a:lnR>
                      <a:noFill/>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r h="171986">
                <a:tc>
                  <a:txBody>
                    <a:bodyPr/>
                    <a:lstStyle/>
                    <a:p>
                      <a:pPr marL="628650" marR="0" lvl="0" indent="-628650" algn="l" defTabSz="912813" rtl="0" eaLnBrk="1" fontAlgn="base" latinLnBrk="0" hangingPunct="1">
                        <a:lnSpc>
                          <a:spcPct val="100000"/>
                        </a:lnSpc>
                        <a:spcBef>
                          <a:spcPct val="0"/>
                        </a:spcBef>
                        <a:spcAft>
                          <a:spcPct val="0"/>
                        </a:spcAft>
                        <a:buClrTx/>
                        <a:buSzTx/>
                        <a:buFontTx/>
                        <a:buNone/>
                        <a:tabLst/>
                      </a:pPr>
                      <a:r>
                        <a:rPr lang="fr-FR" sz="800" kern="1200" dirty="0" smtClean="0">
                          <a:solidFill>
                            <a:schemeClr val="tx1"/>
                          </a:solidFill>
                          <a:latin typeface="+mn-lt"/>
                          <a:ea typeface="+mn-ea"/>
                          <a:cs typeface="+mn-cs"/>
                        </a:rPr>
                        <a:t>Boîte </a:t>
                      </a:r>
                      <a:r>
                        <a:rPr kumimoji="0" lang="fr-FR" sz="800" b="0" i="0" u="none" strike="noStrike" cap="none" normalizeH="0" baseline="0" dirty="0" smtClean="0">
                          <a:ln>
                            <a:noFill/>
                          </a:ln>
                          <a:solidFill>
                            <a:schemeClr val="tx1"/>
                          </a:solidFill>
                          <a:effectLst/>
                          <a:latin typeface="Calibri" pitchFamily="-106" charset="0"/>
                          <a:ea typeface="ＭＳ Ｐゴシック" pitchFamily="-106" charset="-128"/>
                        </a:rPr>
                        <a:t> couleur</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52 x 31.2 x 10.5 cm</a:t>
                      </a:r>
                    </a:p>
                  </a:txBody>
                  <a:tcPr marT="18000" horzOverflow="overflow">
                    <a:lnL>
                      <a:noFill/>
                    </a:lnL>
                    <a:lnR>
                      <a:noFill/>
                    </a:lnR>
                    <a:lnT w="12700" cap="flat" cmpd="sng" algn="ctr">
                      <a:solidFill>
                        <a:schemeClr val="accent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tr>
              <a:tr h="89730">
                <a:tc>
                  <a:txBody>
                    <a:bodyPr/>
                    <a:lstStyle/>
                    <a:p>
                      <a:pPr marL="0" marR="0" lvl="0" indent="0" algn="l" defTabSz="912813" rtl="0" eaLnBrk="1" fontAlgn="base" latinLnBrk="0" hangingPunct="1">
                        <a:lnSpc>
                          <a:spcPct val="100000"/>
                        </a:lnSpc>
                        <a:spcBef>
                          <a:spcPct val="0"/>
                        </a:spcBef>
                        <a:spcAft>
                          <a:spcPct val="0"/>
                        </a:spcAft>
                        <a:buClrTx/>
                        <a:buSzTx/>
                        <a:buFontTx/>
                        <a:buNone/>
                        <a:tabLst>
                          <a:tab pos="628650" algn="l"/>
                        </a:tabLst>
                      </a:pPr>
                      <a:r>
                        <a:rPr kumimoji="0" lang="en-US" sz="800" b="0" i="0" u="none" strike="noStrike" cap="none" normalizeH="0" baseline="0" noProof="0" dirty="0" err="1" smtClean="0">
                          <a:ln>
                            <a:noFill/>
                          </a:ln>
                          <a:solidFill>
                            <a:schemeClr val="tx1"/>
                          </a:solidFill>
                          <a:effectLst/>
                          <a:latin typeface="Calibri" pitchFamily="-106" charset="0"/>
                          <a:ea typeface="ＭＳ Ｐゴシック" pitchFamily="-106" charset="-128"/>
                        </a:rPr>
                        <a:t>Unités</a:t>
                      </a: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 / carton	: 2</a:t>
                      </a:r>
                    </a:p>
                  </a:txBody>
                  <a:tcPr marT="18000"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schemeClr>
                    </a:solidFill>
                  </a:tcPr>
                </a:tc>
              </a:tr>
              <a:tr h="184513">
                <a:tc>
                  <a:txBody>
                    <a:bodyPr/>
                    <a:lstStyle/>
                    <a:p>
                      <a:pPr marL="628650" marR="0" lvl="0" indent="-628650" algn="l" defTabSz="912813"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noProof="0" dirty="0" smtClean="0">
                          <a:ln>
                            <a:noFill/>
                          </a:ln>
                          <a:solidFill>
                            <a:schemeClr val="tx1"/>
                          </a:solidFill>
                          <a:effectLst/>
                          <a:latin typeface="Calibri" pitchFamily="-106" charset="0"/>
                          <a:ea typeface="ＭＳ Ｐゴシック" pitchFamily="-106" charset="-128"/>
                        </a:rPr>
                        <a:t>Palette	70</a:t>
                      </a:r>
                    </a:p>
                  </a:txBody>
                  <a:tcPr marT="18000" marB="18000" horzOverflow="overflow">
                    <a:lnL>
                      <a:noFill/>
                    </a:lnL>
                    <a:lnR>
                      <a:noFill/>
                    </a:lnR>
                    <a:lnT w="12700" cap="flat" cmpd="sng" algn="ctr">
                      <a:noFill/>
                      <a:prstDash val="solid"/>
                      <a:round/>
                      <a:headEnd type="none" w="med" len="med"/>
                      <a:tailEnd type="none" w="med" len="med"/>
                    </a:lnT>
                    <a:lnB w="12700" cap="flat" cmpd="sng" algn="ctr">
                      <a:solidFill>
                        <a:schemeClr val="accent6"/>
                      </a:solidFill>
                      <a:prstDash val="solid"/>
                      <a:round/>
                      <a:headEnd type="none" w="med" len="med"/>
                      <a:tailEnd type="none" w="med" len="med"/>
                    </a:lnB>
                    <a:lnTlToBr>
                      <a:noFill/>
                    </a:lnTlToBr>
                    <a:lnBlToTr>
                      <a:noFill/>
                    </a:lnBlToTr>
                    <a:noFill/>
                  </a:tcPr>
                </a:tc>
              </a:tr>
            </a:tbl>
          </a:graphicData>
        </a:graphic>
      </p:graphicFrame>
      <p:sp>
        <p:nvSpPr>
          <p:cNvPr id="37" name="ZoneTexte 17"/>
          <p:cNvSpPr txBox="1">
            <a:spLocks noChangeArrowheads="1"/>
          </p:cNvSpPr>
          <p:nvPr/>
        </p:nvSpPr>
        <p:spPr bwMode="auto">
          <a:xfrm>
            <a:off x="3489325" y="85725"/>
            <a:ext cx="3241675" cy="368300"/>
          </a:xfrm>
          <a:prstGeom prst="rect">
            <a:avLst/>
          </a:prstGeom>
          <a:noFill/>
          <a:ln w="9525">
            <a:noFill/>
            <a:miter lim="800000"/>
            <a:headEnd/>
            <a:tailEnd/>
          </a:ln>
        </p:spPr>
        <p:txBody>
          <a:bodyPr>
            <a:prstTxWarp prst="textNoShape">
              <a:avLst/>
            </a:prstTxWarp>
            <a:spAutoFit/>
          </a:bodyPr>
          <a:lstStyle/>
          <a:p>
            <a:pPr algn="r"/>
            <a:r>
              <a:rPr lang="en-US" dirty="0" smtClean="0">
                <a:solidFill>
                  <a:srgbClr val="FF0000"/>
                </a:solidFill>
                <a:latin typeface="+mn-lt"/>
              </a:rPr>
              <a:t>DJING / </a:t>
            </a:r>
            <a:r>
              <a:rPr lang="en-US" dirty="0" smtClean="0">
                <a:solidFill>
                  <a:schemeClr val="bg1"/>
                </a:solidFill>
                <a:latin typeface="+mn-lt"/>
              </a:rPr>
              <a:t>DJ CONTROL AIR+</a:t>
            </a:r>
            <a:endParaRPr lang="en-US" dirty="0">
              <a:solidFill>
                <a:srgbClr val="FF0000"/>
              </a:solidFill>
              <a:latin typeface="+mn-lt"/>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51" y="1530926"/>
            <a:ext cx="3407774" cy="188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7860" y="652756"/>
            <a:ext cx="3033568" cy="53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descr="\\GIFRSTO3\Share-StudioGraphique\ARCHIVE\2014\Hercules\DJControlAirSseries\CompatibilitePC-Ma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8359" y="3299872"/>
            <a:ext cx="743621" cy="5581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GIFRSTO3\Share-StudioGraphique\ARCHIVE\2014\Hercules\DJControlAirSseries\PictoBuiltInAud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9325" y="3505290"/>
            <a:ext cx="1204736" cy="35373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3125" y="1432501"/>
            <a:ext cx="648072" cy="203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4825" y="1396347"/>
            <a:ext cx="686603" cy="1618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2" name="Rectangle 32"/>
          <p:cNvSpPr>
            <a:spLocks noChangeArrowheads="1"/>
          </p:cNvSpPr>
          <p:nvPr/>
        </p:nvSpPr>
        <p:spPr bwMode="auto">
          <a:xfrm>
            <a:off x="61913" y="8667164"/>
            <a:ext cx="5156200" cy="461665"/>
          </a:xfrm>
          <a:prstGeom prst="rect">
            <a:avLst/>
          </a:prstGeom>
          <a:noFill/>
          <a:ln w="9525">
            <a:noFill/>
            <a:miter lim="800000"/>
            <a:headEnd/>
            <a:tailEnd/>
          </a:ln>
        </p:spPr>
        <p:txBody>
          <a:bodyPr>
            <a:prstTxWarp prst="textNoShape">
              <a:avLst/>
            </a:prstTxWarp>
            <a:spAutoFit/>
          </a:bodyPr>
          <a:lstStyle/>
          <a:p>
            <a:r>
              <a:rPr lang="fr-FR" sz="600" dirty="0">
                <a:solidFill>
                  <a:schemeClr val="bg1"/>
                </a:solidFill>
                <a:latin typeface="Calibri" pitchFamily="-106" charset="0"/>
              </a:rPr>
              <a:t>Hercules® est une marque déposée de Guillemot Corporation S.A. Microsoft® Windows® XP, Vista , 7 et 8 sont des marques déposées de Microsoft Corporation aux Etats-Unis et/ou dans d’autres pays. Intel® Core™ sont des marques d’Intel Corporation. Apple®, le logo Apple et Mac OS® sont des marques déposées d’Apple Computer, Inc. Toutes les autres marques et noms de marque sont reconnus par la présente et sont la propriété de leurs propriétaires respectifs. Illustrations non contractuelles.</a:t>
            </a:r>
          </a:p>
        </p:txBody>
      </p:sp>
      <p:sp>
        <p:nvSpPr>
          <p:cNvPr id="2083" name="ZoneTexte 46"/>
          <p:cNvSpPr txBox="1">
            <a:spLocks noChangeArrowheads="1"/>
          </p:cNvSpPr>
          <p:nvPr/>
        </p:nvSpPr>
        <p:spPr bwMode="auto">
          <a:xfrm>
            <a:off x="5216525" y="8677275"/>
            <a:ext cx="1574800" cy="431800"/>
          </a:xfrm>
          <a:prstGeom prst="rect">
            <a:avLst/>
          </a:prstGeom>
          <a:noFill/>
          <a:ln w="9525">
            <a:noFill/>
            <a:miter lim="800000"/>
            <a:headEnd/>
            <a:tailEnd/>
          </a:ln>
        </p:spPr>
        <p:txBody>
          <a:bodyPr>
            <a:spAutoFit/>
          </a:bodyPr>
          <a:lstStyle/>
          <a:p>
            <a:pPr>
              <a:defRPr/>
            </a:pPr>
            <a:r>
              <a:rPr lang="en-GB" sz="1100" i="1" u="sng" dirty="0" smtClean="0">
                <a:solidFill>
                  <a:schemeClr val="bg1"/>
                </a:solidFill>
                <a:latin typeface="+mn-lt"/>
                <a:ea typeface="ＭＳ Ｐゴシック" pitchFamily="-106" charset="-128"/>
                <a:cs typeface="ＭＳ Ｐゴシック" pitchFamily="-106" charset="-128"/>
              </a:rPr>
              <a:t>Votre contact :</a:t>
            </a:r>
            <a:endParaRPr lang="en-GB" sz="1100" i="1" u="sng" dirty="0">
              <a:solidFill>
                <a:schemeClr val="bg1"/>
              </a:solidFill>
              <a:latin typeface="+mn-lt"/>
              <a:ea typeface="ＭＳ Ｐゴシック" pitchFamily="-106" charset="-128"/>
              <a:cs typeface="ＭＳ Ｐゴシック" pitchFamily="-106" charset="-128"/>
            </a:endParaRPr>
          </a:p>
          <a:p>
            <a:pPr>
              <a:defRPr/>
            </a:pPr>
            <a:r>
              <a:rPr lang="en-GB" sz="1100" i="1" dirty="0">
                <a:solidFill>
                  <a:schemeClr val="bg1"/>
                </a:solidFill>
                <a:latin typeface="+mn-lt"/>
                <a:ea typeface="ＭＳ Ｐゴシック" pitchFamily="-106" charset="-128"/>
                <a:cs typeface="ＭＳ Ｐゴシック" pitchFamily="-106" charset="-128"/>
              </a:rPr>
              <a:t>xxxxxxxxxxxxxxxxxxxxxxx</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113" y="611560"/>
            <a:ext cx="1620838" cy="131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17718" y="1331640"/>
            <a:ext cx="3429000" cy="7017306"/>
          </a:xfrm>
          <a:prstGeom prst="rect">
            <a:avLst/>
          </a:prstGeom>
        </p:spPr>
        <p:txBody>
          <a:bodyPr>
            <a:spAutoFit/>
          </a:bodyPr>
          <a:lstStyle/>
          <a:p>
            <a:r>
              <a:rPr lang="en-US" sz="900" b="1" u="sng" dirty="0" smtClean="0">
                <a:latin typeface="+mn-lt"/>
                <a:cs typeface="Arial" charset="0"/>
              </a:rPr>
              <a:t>Commande AIR</a:t>
            </a:r>
            <a:endParaRPr lang="en-US" sz="900" b="1" u="sng" dirty="0">
              <a:latin typeface="+mn-lt"/>
              <a:cs typeface="Arial" charset="0"/>
            </a:endParaRPr>
          </a:p>
          <a:p>
            <a:r>
              <a:rPr lang="fr-FR" sz="900" b="1" dirty="0">
                <a:latin typeface="+mn-lt"/>
                <a:cs typeface="Arial" charset="0"/>
              </a:rPr>
              <a:t>Pourquoi le nom de </a:t>
            </a:r>
            <a:r>
              <a:rPr lang="en-US" sz="900" b="1" dirty="0" smtClean="0">
                <a:latin typeface="+mn-lt"/>
                <a:cs typeface="Arial" charset="0"/>
              </a:rPr>
              <a:t>DJ CONTROL AIR+ S Series ?</a:t>
            </a:r>
            <a:endParaRPr lang="en-US" sz="900" b="1" dirty="0">
              <a:latin typeface="+mn-lt"/>
              <a:cs typeface="Arial" charset="0"/>
            </a:endParaRPr>
          </a:p>
          <a:p>
            <a:r>
              <a:rPr lang="en-US" sz="900" dirty="0" smtClean="0">
                <a:latin typeface="+mn-lt"/>
                <a:cs typeface="Arial" charset="0"/>
              </a:rPr>
              <a:t>“AIR” </a:t>
            </a:r>
            <a:r>
              <a:rPr lang="fr-FR" sz="900" dirty="0">
                <a:latin typeface="+mn-lt"/>
                <a:cs typeface="Arial" charset="0"/>
              </a:rPr>
              <a:t>signifie Ajustement par </a:t>
            </a:r>
            <a:r>
              <a:rPr lang="fr-FR" sz="900" dirty="0" err="1" smtClean="0">
                <a:latin typeface="+mn-lt"/>
                <a:cs typeface="Arial" charset="0"/>
              </a:rPr>
              <a:t>InfraRouge</a:t>
            </a:r>
            <a:r>
              <a:rPr lang="fr-FR" sz="900" dirty="0" smtClean="0">
                <a:latin typeface="+mn-lt"/>
                <a:cs typeface="Arial" charset="0"/>
              </a:rPr>
              <a:t> </a:t>
            </a:r>
            <a:r>
              <a:rPr lang="fr-FR" sz="900" dirty="0">
                <a:latin typeface="+mn-lt"/>
                <a:cs typeface="Arial" charset="0"/>
              </a:rPr>
              <a:t>: c’est une commande sans contact</a:t>
            </a:r>
            <a:r>
              <a:rPr lang="en-US" sz="900" dirty="0" smtClean="0">
                <a:latin typeface="+mn-lt"/>
                <a:cs typeface="Arial" charset="0"/>
              </a:rPr>
              <a:t>.</a:t>
            </a:r>
            <a:endParaRPr lang="en-US" sz="900" dirty="0">
              <a:latin typeface="+mn-lt"/>
              <a:cs typeface="Arial" charset="0"/>
            </a:endParaRPr>
          </a:p>
          <a:p>
            <a:pPr marL="115888" indent="-115888">
              <a:buFont typeface="Arial" charset="0"/>
              <a:buChar char="•"/>
            </a:pPr>
            <a:r>
              <a:rPr lang="fr-FR" sz="900" dirty="0">
                <a:latin typeface="+mn-lt"/>
                <a:cs typeface="Arial" charset="0"/>
              </a:rPr>
              <a:t>Le </a:t>
            </a:r>
            <a:r>
              <a:rPr lang="fr-FR" sz="900" dirty="0" err="1">
                <a:latin typeface="+mn-lt"/>
                <a:cs typeface="Arial" charset="0"/>
              </a:rPr>
              <a:t>DeeJay</a:t>
            </a:r>
            <a:r>
              <a:rPr lang="fr-FR" sz="900" dirty="0">
                <a:latin typeface="+mn-lt"/>
                <a:cs typeface="Arial" charset="0"/>
              </a:rPr>
              <a:t> place sa main à plat au-dessus du faisceau infrarouge</a:t>
            </a:r>
            <a:r>
              <a:rPr lang="en-US" sz="900" dirty="0">
                <a:latin typeface="+mn-lt"/>
                <a:cs typeface="Arial" charset="0"/>
              </a:rPr>
              <a:t>.</a:t>
            </a:r>
          </a:p>
          <a:p>
            <a:pPr marL="115888" indent="-115888">
              <a:buFont typeface="Arial" charset="0"/>
              <a:buChar char="•"/>
            </a:pPr>
            <a:r>
              <a:rPr lang="fr-FR" sz="900" dirty="0">
                <a:latin typeface="+mn-lt"/>
                <a:cs typeface="Arial" charset="0"/>
              </a:rPr>
              <a:t>L’appareil convertit la distance entre main et capteur en une commande MIDI graduelle</a:t>
            </a:r>
            <a:r>
              <a:rPr lang="en-US" sz="900" dirty="0">
                <a:latin typeface="+mn-lt"/>
                <a:cs typeface="Arial" charset="0"/>
              </a:rPr>
              <a:t>.</a:t>
            </a:r>
          </a:p>
          <a:p>
            <a:pPr marL="115888" indent="-115888">
              <a:buFont typeface="Arial" charset="0"/>
              <a:buChar char="•"/>
            </a:pPr>
            <a:r>
              <a:rPr lang="fr-FR" sz="900" dirty="0">
                <a:latin typeface="+mn-lt"/>
                <a:cs typeface="Arial" charset="0"/>
              </a:rPr>
              <a:t>Cette commande MIDI module un paramètre dans le logiciel DJ</a:t>
            </a:r>
            <a:r>
              <a:rPr lang="en-US" sz="900" dirty="0">
                <a:latin typeface="+mn-lt"/>
                <a:cs typeface="Arial" charset="0"/>
              </a:rPr>
              <a:t>.</a:t>
            </a:r>
          </a:p>
          <a:p>
            <a:r>
              <a:rPr lang="fr-FR" sz="900" b="1" dirty="0" smtClean="0">
                <a:latin typeface="+mn-lt"/>
                <a:cs typeface="Arial" charset="0"/>
              </a:rPr>
              <a:t>La </a:t>
            </a:r>
            <a:r>
              <a:rPr lang="fr-FR" sz="900" b="1" dirty="0">
                <a:latin typeface="+mn-lt"/>
                <a:cs typeface="Arial" charset="0"/>
              </a:rPr>
              <a:t>commande </a:t>
            </a:r>
            <a:r>
              <a:rPr lang="en-US" sz="900" b="1" dirty="0">
                <a:latin typeface="+mn-lt"/>
                <a:cs typeface="Arial" charset="0"/>
              </a:rPr>
              <a:t>AIR </a:t>
            </a:r>
            <a:r>
              <a:rPr lang="fr-FR" sz="900" b="1" dirty="0">
                <a:latin typeface="+mn-lt"/>
                <a:cs typeface="Arial" charset="0"/>
              </a:rPr>
              <a:t>nécessite-t-elle des conditions de luminosité particulières </a:t>
            </a:r>
            <a:r>
              <a:rPr lang="en-US" sz="900" b="1" dirty="0">
                <a:latin typeface="+mn-lt"/>
                <a:cs typeface="Arial" charset="0"/>
              </a:rPr>
              <a:t>?</a:t>
            </a:r>
          </a:p>
          <a:p>
            <a:pPr>
              <a:defRPr/>
            </a:pPr>
            <a:r>
              <a:rPr lang="fr-FR" sz="900" spc="-10" dirty="0">
                <a:latin typeface="+mn-lt"/>
                <a:cs typeface="Arial" charset="0"/>
              </a:rPr>
              <a:t>Non, la commande </a:t>
            </a:r>
            <a:r>
              <a:rPr lang="fr-FR" sz="900" spc="-10" dirty="0" smtClean="0">
                <a:latin typeface="+mn-lt"/>
                <a:cs typeface="Arial" charset="0"/>
              </a:rPr>
              <a:t>AIR fonctionne </a:t>
            </a:r>
            <a:r>
              <a:rPr lang="fr-FR" sz="900" spc="-10" dirty="0">
                <a:latin typeface="+mn-lt"/>
                <a:cs typeface="Arial" charset="0"/>
              </a:rPr>
              <a:t>quelle que soit la luminosité ambiante :</a:t>
            </a:r>
          </a:p>
          <a:p>
            <a:pPr marL="171450" indent="-171450">
              <a:buFont typeface="Arial" pitchFamily="34" charset="0"/>
              <a:buChar char="•"/>
              <a:defRPr/>
            </a:pPr>
            <a:r>
              <a:rPr lang="fr-FR" sz="900" dirty="0">
                <a:latin typeface="+mn-lt"/>
                <a:cs typeface="Arial" charset="0"/>
              </a:rPr>
              <a:t>Le faisceau infrarouge projeté sur la main est invisible.</a:t>
            </a:r>
          </a:p>
          <a:p>
            <a:pPr marL="171450" indent="-171450">
              <a:buFont typeface="Arial" pitchFamily="34" charset="0"/>
              <a:buChar char="•"/>
              <a:defRPr/>
            </a:pPr>
            <a:r>
              <a:rPr lang="fr-FR" sz="900" dirty="0">
                <a:latin typeface="+mn-lt"/>
                <a:cs typeface="Arial" charset="0"/>
              </a:rPr>
              <a:t>Le capteur mesure la réflexion infrarouge sur la main et calcule la distance par rapport à la main.</a:t>
            </a:r>
          </a:p>
          <a:p>
            <a:pPr marL="171450" indent="-171450">
              <a:buFont typeface="Arial" pitchFamily="34" charset="0"/>
              <a:buChar char="•"/>
              <a:defRPr/>
            </a:pPr>
            <a:r>
              <a:rPr lang="fr-FR" sz="900" dirty="0">
                <a:latin typeface="+mn-lt"/>
                <a:cs typeface="Arial" charset="0"/>
              </a:rPr>
              <a:t>Le reflet infrarouge est identique, quelles que soient les conditions : lumière du jour ou faible luminosité.</a:t>
            </a:r>
          </a:p>
          <a:p>
            <a:pPr marL="171450" indent="-171450">
              <a:buFont typeface="Arial" pitchFamily="34" charset="0"/>
              <a:buChar char="•"/>
              <a:defRPr/>
            </a:pPr>
            <a:r>
              <a:rPr lang="fr-FR" sz="900" dirty="0">
                <a:latin typeface="+mn-lt"/>
                <a:cs typeface="Arial" charset="0"/>
              </a:rPr>
              <a:t>La commande Air supporte donc la lumière du jour et les conditions de faible luminosité en soirée.</a:t>
            </a:r>
          </a:p>
          <a:p>
            <a:pPr marL="171450" indent="-171450">
              <a:buFont typeface="Arial" pitchFamily="34" charset="0"/>
              <a:buChar char="•"/>
              <a:defRPr/>
            </a:pPr>
            <a:r>
              <a:rPr lang="fr-FR" sz="900" dirty="0">
                <a:latin typeface="+mn-lt"/>
                <a:cs typeface="Arial" charset="0"/>
              </a:rPr>
              <a:t>La commande Air supporte toutes les couleurs de peau. La seule incompatibilité est l’utilisation de gants noirs (sans reflet infrarouge</a:t>
            </a:r>
            <a:r>
              <a:rPr lang="fr-FR" sz="900" dirty="0" smtClean="0">
                <a:latin typeface="+mn-lt"/>
                <a:cs typeface="Arial" charset="0"/>
              </a:rPr>
              <a:t>).</a:t>
            </a:r>
          </a:p>
          <a:p>
            <a:pPr>
              <a:defRPr/>
            </a:pPr>
            <a:endParaRPr lang="fr-FR" sz="900" dirty="0" smtClean="0">
              <a:latin typeface="+mn-lt"/>
              <a:cs typeface="Arial" charset="0"/>
            </a:endParaRPr>
          </a:p>
          <a:p>
            <a:pPr>
              <a:defRPr/>
            </a:pPr>
            <a:endParaRPr lang="fr-FR" sz="900" dirty="0">
              <a:latin typeface="+mn-lt"/>
              <a:cs typeface="Arial" charset="0"/>
            </a:endParaRPr>
          </a:p>
          <a:p>
            <a:r>
              <a:rPr lang="en-US" sz="900" b="1" u="sng" dirty="0" smtClean="0">
                <a:latin typeface="+mn-lt"/>
                <a:cs typeface="Arial" charset="0"/>
              </a:rPr>
              <a:t>8 </a:t>
            </a:r>
            <a:r>
              <a:rPr lang="en-US" sz="900" b="1" u="sng" dirty="0">
                <a:latin typeface="+mn-lt"/>
                <a:cs typeface="Arial" charset="0"/>
              </a:rPr>
              <a:t>pads</a:t>
            </a:r>
          </a:p>
          <a:p>
            <a:r>
              <a:rPr lang="fr-FR" sz="900" dirty="0">
                <a:latin typeface="+mn-lt"/>
                <a:cs typeface="Arial" charset="0"/>
              </a:rPr>
              <a:t>2 jeux de 4 pads commandent </a:t>
            </a:r>
            <a:r>
              <a:rPr lang="en-US" sz="900" dirty="0" smtClean="0">
                <a:latin typeface="+mn-lt"/>
                <a:cs typeface="Arial" charset="0"/>
              </a:rPr>
              <a:t>les points cue et les samples.</a:t>
            </a:r>
          </a:p>
          <a:p>
            <a:pPr marL="92075" indent="-92075">
              <a:buFont typeface="Arial" pitchFamily="34" charset="0"/>
              <a:buChar char="•"/>
            </a:pPr>
            <a:r>
              <a:rPr lang="en-US" sz="900" dirty="0">
                <a:latin typeface="+mn-lt"/>
                <a:cs typeface="Arial" charset="0"/>
              </a:rPr>
              <a:t>Le </a:t>
            </a:r>
            <a:r>
              <a:rPr lang="fr-FR" sz="900" dirty="0" err="1">
                <a:latin typeface="+mn-lt"/>
                <a:cs typeface="Arial" charset="0"/>
              </a:rPr>
              <a:t>DeeJay</a:t>
            </a:r>
            <a:r>
              <a:rPr lang="fr-FR" sz="900" dirty="0">
                <a:latin typeface="+mn-lt"/>
                <a:cs typeface="Arial" charset="0"/>
              </a:rPr>
              <a:t> tape du doigt sur les pads pour lancer des </a:t>
            </a:r>
            <a:r>
              <a:rPr lang="en-US" sz="900" dirty="0">
                <a:latin typeface="+mn-lt"/>
                <a:cs typeface="Arial" charset="0"/>
              </a:rPr>
              <a:t>points cue </a:t>
            </a:r>
            <a:r>
              <a:rPr lang="en-US" sz="900" dirty="0" err="1">
                <a:latin typeface="+mn-lt"/>
                <a:cs typeface="Arial" charset="0"/>
              </a:rPr>
              <a:t>ou</a:t>
            </a:r>
            <a:r>
              <a:rPr lang="en-US" sz="900" dirty="0">
                <a:latin typeface="+mn-lt"/>
                <a:cs typeface="Arial" charset="0"/>
              </a:rPr>
              <a:t> des samples.</a:t>
            </a:r>
          </a:p>
          <a:p>
            <a:pPr marL="92075" indent="-92075">
              <a:buFont typeface="Arial" pitchFamily="34" charset="0"/>
              <a:buChar char="•"/>
              <a:defRPr/>
            </a:pPr>
            <a:r>
              <a:rPr lang="fr-FR" sz="900" dirty="0">
                <a:latin typeface="+mn-lt"/>
                <a:cs typeface="Arial" charset="0"/>
              </a:rPr>
              <a:t>Les pads s’allument au moment de la pression.</a:t>
            </a:r>
          </a:p>
          <a:p>
            <a:pPr marL="92075" indent="-92075">
              <a:buFont typeface="Arial" pitchFamily="34" charset="0"/>
              <a:buChar char="•"/>
              <a:defRPr/>
            </a:pPr>
            <a:r>
              <a:rPr lang="fr-FR" sz="900" dirty="0">
                <a:latin typeface="+mn-lt"/>
                <a:cs typeface="Arial" charset="0"/>
              </a:rPr>
              <a:t>Chaque pad peut transférer, outre une commande On/Off binaire, une commande graduelle pour moduler la </a:t>
            </a:r>
            <a:r>
              <a:rPr lang="fr-FR" sz="900" dirty="0" smtClean="0">
                <a:latin typeface="+mn-lt"/>
                <a:cs typeface="Arial" charset="0"/>
              </a:rPr>
              <a:t>commande, comme faire varier </a:t>
            </a:r>
            <a:r>
              <a:rPr lang="en-US" sz="900" dirty="0" smtClean="0">
                <a:latin typeface="+mn-lt"/>
                <a:cs typeface="Arial" charset="0"/>
              </a:rPr>
              <a:t>le </a:t>
            </a:r>
            <a:r>
              <a:rPr lang="en-US" sz="900" dirty="0">
                <a:latin typeface="+mn-lt"/>
                <a:cs typeface="Arial" charset="0"/>
              </a:rPr>
              <a:t>volume d’un </a:t>
            </a:r>
            <a:r>
              <a:rPr lang="en-US" sz="900" dirty="0" smtClean="0">
                <a:latin typeface="+mn-lt"/>
                <a:cs typeface="Arial" charset="0"/>
              </a:rPr>
              <a:t>sample en </a:t>
            </a:r>
            <a:r>
              <a:rPr lang="en-US" sz="900" dirty="0" err="1" smtClean="0">
                <a:latin typeface="+mn-lt"/>
                <a:cs typeface="Arial" charset="0"/>
              </a:rPr>
              <a:t>fonction</a:t>
            </a:r>
            <a:r>
              <a:rPr lang="en-US" sz="900" dirty="0" smtClean="0">
                <a:latin typeface="+mn-lt"/>
                <a:cs typeface="Arial" charset="0"/>
              </a:rPr>
              <a:t> de la </a:t>
            </a:r>
            <a:r>
              <a:rPr lang="en-US" sz="900" dirty="0" err="1" smtClean="0">
                <a:latin typeface="+mn-lt"/>
                <a:cs typeface="Arial" charset="0"/>
              </a:rPr>
              <a:t>pression</a:t>
            </a:r>
            <a:r>
              <a:rPr lang="en-US" sz="900" dirty="0" smtClean="0">
                <a:latin typeface="+mn-lt"/>
                <a:cs typeface="Arial" charset="0"/>
              </a:rPr>
              <a:t> </a:t>
            </a:r>
            <a:r>
              <a:rPr lang="en-US" sz="900" dirty="0" err="1" smtClean="0">
                <a:latin typeface="+mn-lt"/>
                <a:cs typeface="Arial" charset="0"/>
              </a:rPr>
              <a:t>sur</a:t>
            </a:r>
            <a:r>
              <a:rPr lang="en-US" sz="900" dirty="0" smtClean="0">
                <a:latin typeface="+mn-lt"/>
                <a:cs typeface="Arial" charset="0"/>
              </a:rPr>
              <a:t> le pad.</a:t>
            </a:r>
          </a:p>
          <a:p>
            <a:pPr>
              <a:defRPr/>
            </a:pPr>
            <a:endParaRPr lang="en-US" sz="900" dirty="0">
              <a:latin typeface="+mn-lt"/>
              <a:cs typeface="Arial" charset="0"/>
            </a:endParaRPr>
          </a:p>
          <a:p>
            <a:pPr>
              <a:defRPr/>
            </a:pPr>
            <a:endParaRPr lang="en-US" sz="900" dirty="0">
              <a:latin typeface="+mn-lt"/>
              <a:cs typeface="Arial" charset="0"/>
            </a:endParaRPr>
          </a:p>
          <a:p>
            <a:r>
              <a:rPr lang="fr-FR" sz="900" b="1" u="sng" dirty="0" err="1" smtClean="0">
                <a:latin typeface="+mn-lt"/>
                <a:cs typeface="Arial" charset="0"/>
              </a:rPr>
              <a:t>Jog</a:t>
            </a:r>
            <a:r>
              <a:rPr lang="fr-FR" sz="900" b="1" u="sng" dirty="0" smtClean="0">
                <a:latin typeface="+mn-lt"/>
                <a:cs typeface="Arial" charset="0"/>
              </a:rPr>
              <a:t> </a:t>
            </a:r>
            <a:r>
              <a:rPr lang="fr-FR" sz="900" b="1" u="sng" dirty="0" err="1">
                <a:latin typeface="+mn-lt"/>
                <a:cs typeface="Arial" charset="0"/>
              </a:rPr>
              <a:t>wheels</a:t>
            </a:r>
            <a:r>
              <a:rPr lang="fr-FR" sz="900" b="1" u="sng" dirty="0">
                <a:latin typeface="+mn-lt"/>
                <a:cs typeface="Arial" charset="0"/>
              </a:rPr>
              <a:t> à détection de pression</a:t>
            </a:r>
          </a:p>
          <a:p>
            <a:r>
              <a:rPr lang="en-US" sz="900" dirty="0" smtClean="0">
                <a:latin typeface="+mn-lt"/>
                <a:cs typeface="Arial" charset="0"/>
              </a:rPr>
              <a:t>Les jog </a:t>
            </a:r>
            <a:r>
              <a:rPr lang="en-US" sz="900" dirty="0">
                <a:latin typeface="+mn-lt"/>
                <a:cs typeface="Arial" charset="0"/>
              </a:rPr>
              <a:t>wheels </a:t>
            </a:r>
            <a:r>
              <a:rPr lang="en-US" sz="900" dirty="0" err="1" smtClean="0">
                <a:latin typeface="+mn-lt"/>
                <a:cs typeface="Arial" charset="0"/>
              </a:rPr>
              <a:t>détectent</a:t>
            </a:r>
            <a:r>
              <a:rPr lang="en-US" sz="900" dirty="0" smtClean="0">
                <a:latin typeface="+mn-lt"/>
                <a:cs typeface="Arial" charset="0"/>
              </a:rPr>
              <a:t> la </a:t>
            </a:r>
            <a:r>
              <a:rPr lang="en-US" sz="900" dirty="0" err="1" smtClean="0">
                <a:latin typeface="+mn-lt"/>
                <a:cs typeface="Arial" charset="0"/>
              </a:rPr>
              <a:t>pression</a:t>
            </a:r>
            <a:r>
              <a:rPr lang="en-US" sz="900" dirty="0" smtClean="0">
                <a:latin typeface="+mn-lt"/>
                <a:cs typeface="Arial" charset="0"/>
              </a:rPr>
              <a:t> </a:t>
            </a:r>
            <a:r>
              <a:rPr lang="en-US" sz="900" dirty="0" err="1" smtClean="0">
                <a:latin typeface="+mn-lt"/>
                <a:cs typeface="Arial" charset="0"/>
              </a:rPr>
              <a:t>exercée</a:t>
            </a:r>
            <a:r>
              <a:rPr lang="en-US" sz="900" dirty="0" smtClean="0">
                <a:latin typeface="+mn-lt"/>
                <a:cs typeface="Arial" charset="0"/>
              </a:rPr>
              <a:t> par la main.</a:t>
            </a:r>
            <a:endParaRPr lang="en-US" sz="900" dirty="0">
              <a:latin typeface="+mn-lt"/>
              <a:cs typeface="Arial" charset="0"/>
            </a:endParaRPr>
          </a:p>
          <a:p>
            <a:pPr marL="115888" indent="-115888">
              <a:buFont typeface="Arial" charset="0"/>
              <a:buChar char="•"/>
            </a:pPr>
            <a:r>
              <a:rPr lang="fr-FR" sz="900" dirty="0">
                <a:latin typeface="+mn-lt"/>
                <a:cs typeface="Arial" charset="0"/>
              </a:rPr>
              <a:t>Si le mode scratch est activé </a:t>
            </a:r>
            <a:r>
              <a:rPr lang="en-US" sz="900" dirty="0" smtClean="0">
                <a:latin typeface="+mn-lt"/>
                <a:cs typeface="Arial" charset="0"/>
              </a:rPr>
              <a:t>(à </a:t>
            </a:r>
            <a:r>
              <a:rPr lang="en-US" sz="900" dirty="0" err="1" smtClean="0">
                <a:latin typeface="+mn-lt"/>
                <a:cs typeface="Arial" charset="0"/>
              </a:rPr>
              <a:t>l’aide</a:t>
            </a:r>
            <a:r>
              <a:rPr lang="en-US" sz="900" dirty="0" smtClean="0">
                <a:latin typeface="+mn-lt"/>
                <a:cs typeface="Arial" charset="0"/>
              </a:rPr>
              <a:t> du </a:t>
            </a:r>
            <a:r>
              <a:rPr lang="en-US" sz="900" dirty="0" err="1" smtClean="0">
                <a:latin typeface="+mn-lt"/>
                <a:cs typeface="Arial" charset="0"/>
              </a:rPr>
              <a:t>bout</a:t>
            </a:r>
            <a:r>
              <a:rPr lang="en-US" sz="900" dirty="0" err="1">
                <a:latin typeface="+mn-lt"/>
                <a:cs typeface="Arial" charset="0"/>
              </a:rPr>
              <a:t>on</a:t>
            </a:r>
            <a:r>
              <a:rPr lang="en-US" sz="900" dirty="0">
                <a:latin typeface="+mn-lt"/>
                <a:cs typeface="Arial" charset="0"/>
              </a:rPr>
              <a:t> “Vinyl”), </a:t>
            </a:r>
            <a:r>
              <a:rPr lang="fr-FR" sz="900" dirty="0">
                <a:latin typeface="+mn-lt"/>
                <a:cs typeface="Arial" charset="0"/>
              </a:rPr>
              <a:t>le </a:t>
            </a:r>
            <a:r>
              <a:rPr lang="fr-FR" sz="900" dirty="0" err="1">
                <a:latin typeface="+mn-lt"/>
                <a:cs typeface="Arial" charset="0"/>
              </a:rPr>
              <a:t>DeeJay</a:t>
            </a:r>
            <a:r>
              <a:rPr lang="fr-FR" sz="900" dirty="0">
                <a:latin typeface="+mn-lt"/>
                <a:cs typeface="Arial" charset="0"/>
              </a:rPr>
              <a:t> scratche s’il laisse le poids de la main sur le </a:t>
            </a:r>
            <a:r>
              <a:rPr lang="fr-FR" sz="900" dirty="0" err="1">
                <a:latin typeface="+mn-lt"/>
                <a:cs typeface="Arial" charset="0"/>
              </a:rPr>
              <a:t>jog-wheel</a:t>
            </a:r>
            <a:r>
              <a:rPr lang="fr-FR" sz="900" dirty="0">
                <a:latin typeface="+mn-lt"/>
                <a:cs typeface="Arial" charset="0"/>
              </a:rPr>
              <a:t> et cesse si la main ne fait plus pression. Le </a:t>
            </a:r>
            <a:r>
              <a:rPr lang="fr-FR" sz="900" dirty="0" err="1">
                <a:latin typeface="+mn-lt"/>
                <a:cs typeface="Arial" charset="0"/>
              </a:rPr>
              <a:t>DeeJay</a:t>
            </a:r>
            <a:r>
              <a:rPr lang="fr-FR" sz="900" dirty="0">
                <a:latin typeface="+mn-lt"/>
                <a:cs typeface="Arial" charset="0"/>
              </a:rPr>
              <a:t> peut ainsi </a:t>
            </a:r>
            <a:r>
              <a:rPr lang="en-US" sz="900" dirty="0">
                <a:latin typeface="+mn-lt"/>
                <a:cs typeface="Arial" charset="0"/>
              </a:rPr>
              <a:t>:</a:t>
            </a:r>
          </a:p>
          <a:p>
            <a:pPr marL="263525" indent="-88900">
              <a:buFont typeface="Arial" charset="0"/>
              <a:buChar char="•"/>
              <a:defRPr/>
            </a:pPr>
            <a:r>
              <a:rPr lang="fr-FR" sz="900" dirty="0">
                <a:latin typeface="+mn-lt"/>
                <a:cs typeface="Arial" charset="0"/>
              </a:rPr>
              <a:t>arrêter la lecture en posant la main sur le </a:t>
            </a:r>
            <a:r>
              <a:rPr lang="fr-FR" sz="900" dirty="0" err="1">
                <a:latin typeface="+mn-lt"/>
                <a:cs typeface="Arial" charset="0"/>
              </a:rPr>
              <a:t>jog</a:t>
            </a:r>
            <a:r>
              <a:rPr lang="fr-FR" sz="900" dirty="0">
                <a:latin typeface="+mn-lt"/>
                <a:cs typeface="Arial" charset="0"/>
              </a:rPr>
              <a:t> </a:t>
            </a:r>
            <a:r>
              <a:rPr lang="fr-FR" sz="900" dirty="0" err="1">
                <a:latin typeface="+mn-lt"/>
                <a:cs typeface="Arial" charset="0"/>
              </a:rPr>
              <a:t>wheel</a:t>
            </a:r>
            <a:r>
              <a:rPr lang="fr-FR" sz="900" dirty="0">
                <a:latin typeface="+mn-lt"/>
                <a:cs typeface="Arial" charset="0"/>
              </a:rPr>
              <a:t>,</a:t>
            </a:r>
          </a:p>
          <a:p>
            <a:pPr marL="263525" indent="-88900">
              <a:buFont typeface="Arial" charset="0"/>
              <a:buChar char="•"/>
              <a:defRPr/>
            </a:pPr>
            <a:r>
              <a:rPr lang="fr-FR" sz="900" dirty="0">
                <a:latin typeface="+mn-lt"/>
                <a:cs typeface="Arial" charset="0"/>
              </a:rPr>
              <a:t>redémarrer la lecture en soulevant la main,</a:t>
            </a:r>
          </a:p>
          <a:p>
            <a:pPr marL="263525" indent="-88900">
              <a:buFont typeface="Arial" charset="0"/>
              <a:buChar char="•"/>
              <a:defRPr/>
            </a:pPr>
            <a:r>
              <a:rPr lang="fr-FR" sz="900" dirty="0">
                <a:latin typeface="+mn-lt"/>
                <a:cs typeface="Arial" charset="0"/>
              </a:rPr>
              <a:t>scratcher en tournant le </a:t>
            </a:r>
            <a:r>
              <a:rPr lang="fr-FR" sz="900" dirty="0" err="1">
                <a:latin typeface="+mn-lt"/>
                <a:cs typeface="Arial" charset="0"/>
              </a:rPr>
              <a:t>jog</a:t>
            </a:r>
            <a:r>
              <a:rPr lang="fr-FR" sz="900" dirty="0">
                <a:latin typeface="+mn-lt"/>
                <a:cs typeface="Arial" charset="0"/>
              </a:rPr>
              <a:t> </a:t>
            </a:r>
            <a:r>
              <a:rPr lang="fr-FR" sz="900" dirty="0" err="1">
                <a:latin typeface="+mn-lt"/>
                <a:cs typeface="Arial" charset="0"/>
              </a:rPr>
              <a:t>wheel</a:t>
            </a:r>
            <a:r>
              <a:rPr lang="fr-FR" sz="900" dirty="0">
                <a:latin typeface="+mn-lt"/>
                <a:cs typeface="Arial" charset="0"/>
              </a:rPr>
              <a:t> avec une très légère pression verticale, et arrêter le scratch en relevant la main,</a:t>
            </a:r>
          </a:p>
          <a:p>
            <a:pPr marL="263525" indent="-88900">
              <a:buFont typeface="Arial" charset="0"/>
              <a:buChar char="•"/>
              <a:defRPr/>
            </a:pPr>
            <a:r>
              <a:rPr lang="fr-FR" sz="900" dirty="0">
                <a:latin typeface="+mn-lt"/>
                <a:cs typeface="Arial" charset="0"/>
              </a:rPr>
              <a:t>faire varier le pitch </a:t>
            </a:r>
            <a:r>
              <a:rPr lang="fr-FR" sz="900" dirty="0" err="1">
                <a:latin typeface="+mn-lt"/>
                <a:cs typeface="Arial" charset="0"/>
              </a:rPr>
              <a:t>bend</a:t>
            </a:r>
            <a:r>
              <a:rPr lang="fr-FR" sz="900" dirty="0">
                <a:latin typeface="+mn-lt"/>
                <a:cs typeface="Arial" charset="0"/>
              </a:rPr>
              <a:t> pendant la lecture / naviguer dans la piste si la lecture est en pause en tournant le </a:t>
            </a:r>
            <a:r>
              <a:rPr lang="fr-FR" sz="900" dirty="0" err="1">
                <a:latin typeface="+mn-lt"/>
                <a:cs typeface="Arial" charset="0"/>
              </a:rPr>
              <a:t>jog</a:t>
            </a:r>
            <a:r>
              <a:rPr lang="fr-FR" sz="900" dirty="0">
                <a:latin typeface="+mn-lt"/>
                <a:cs typeface="Arial" charset="0"/>
              </a:rPr>
              <a:t> </a:t>
            </a:r>
            <a:r>
              <a:rPr lang="fr-FR" sz="900" dirty="0" err="1">
                <a:latin typeface="+mn-lt"/>
                <a:cs typeface="Arial" charset="0"/>
              </a:rPr>
              <a:t>wheel</a:t>
            </a:r>
            <a:r>
              <a:rPr lang="fr-FR" sz="900" dirty="0">
                <a:latin typeface="+mn-lt"/>
                <a:cs typeface="Arial" charset="0"/>
              </a:rPr>
              <a:t> par la couronne, sans appuyer sur le </a:t>
            </a:r>
            <a:r>
              <a:rPr lang="fr-FR" sz="900" dirty="0" err="1">
                <a:latin typeface="+mn-lt"/>
                <a:cs typeface="Arial" charset="0"/>
              </a:rPr>
              <a:t>jog</a:t>
            </a:r>
            <a:r>
              <a:rPr lang="fr-FR" sz="900" dirty="0">
                <a:latin typeface="+mn-lt"/>
                <a:cs typeface="Arial" charset="0"/>
              </a:rPr>
              <a:t> </a:t>
            </a:r>
            <a:r>
              <a:rPr lang="fr-FR" sz="900" dirty="0" err="1">
                <a:latin typeface="+mn-lt"/>
                <a:cs typeface="Arial" charset="0"/>
              </a:rPr>
              <a:t>wheel</a:t>
            </a:r>
            <a:r>
              <a:rPr lang="fr-FR" sz="900" dirty="0">
                <a:latin typeface="+mn-lt"/>
                <a:cs typeface="Arial" charset="0"/>
              </a:rPr>
              <a:t>.</a:t>
            </a:r>
          </a:p>
          <a:p>
            <a:pPr marL="115888" indent="-115888">
              <a:buFont typeface="Arial" charset="0"/>
              <a:buChar char="•"/>
            </a:pPr>
            <a:r>
              <a:rPr lang="fr-FR" sz="900" dirty="0" smtClean="0">
                <a:latin typeface="+mn-lt"/>
                <a:cs typeface="Arial" charset="0"/>
              </a:rPr>
              <a:t>Si </a:t>
            </a:r>
            <a:r>
              <a:rPr lang="fr-FR" sz="900" dirty="0">
                <a:latin typeface="+mn-lt"/>
                <a:cs typeface="Arial" charset="0"/>
              </a:rPr>
              <a:t>le mode scratch est désactivé, le </a:t>
            </a:r>
            <a:r>
              <a:rPr lang="fr-FR" sz="900" dirty="0" err="1">
                <a:latin typeface="+mn-lt"/>
                <a:cs typeface="Arial" charset="0"/>
              </a:rPr>
              <a:t>DeeJay</a:t>
            </a:r>
            <a:r>
              <a:rPr lang="fr-FR" sz="900" dirty="0">
                <a:latin typeface="+mn-lt"/>
                <a:cs typeface="Arial" charset="0"/>
              </a:rPr>
              <a:t> module le pitch </a:t>
            </a:r>
            <a:r>
              <a:rPr lang="fr-FR" sz="900" dirty="0" err="1">
                <a:latin typeface="+mn-lt"/>
                <a:cs typeface="Arial" charset="0"/>
              </a:rPr>
              <a:t>bend</a:t>
            </a:r>
            <a:r>
              <a:rPr lang="fr-FR" sz="900" dirty="0">
                <a:latin typeface="+mn-lt"/>
                <a:cs typeface="Arial" charset="0"/>
              </a:rPr>
              <a:t> ou navigue dans le fichier en tournant le </a:t>
            </a:r>
            <a:r>
              <a:rPr lang="fr-FR" sz="900" dirty="0" err="1">
                <a:latin typeface="+mn-lt"/>
                <a:cs typeface="Arial" charset="0"/>
              </a:rPr>
              <a:t>jog</a:t>
            </a:r>
            <a:r>
              <a:rPr lang="fr-FR" sz="900" dirty="0">
                <a:latin typeface="+mn-lt"/>
                <a:cs typeface="Arial" charset="0"/>
              </a:rPr>
              <a:t> </a:t>
            </a:r>
            <a:r>
              <a:rPr lang="fr-FR" sz="900" dirty="0" err="1">
                <a:latin typeface="+mn-lt"/>
                <a:cs typeface="Arial" charset="0"/>
              </a:rPr>
              <a:t>wheel</a:t>
            </a:r>
            <a:r>
              <a:rPr lang="fr-FR" sz="900" dirty="0">
                <a:latin typeface="+mn-lt"/>
                <a:cs typeface="Arial" charset="0"/>
              </a:rPr>
              <a:t>, même s’il laisse ou non le poids de la main sur le </a:t>
            </a:r>
            <a:r>
              <a:rPr lang="fr-FR" sz="900" dirty="0" err="1">
                <a:latin typeface="+mn-lt"/>
                <a:cs typeface="Arial" charset="0"/>
              </a:rPr>
              <a:t>jog</a:t>
            </a:r>
            <a:r>
              <a:rPr lang="fr-FR" sz="900" dirty="0">
                <a:latin typeface="+mn-lt"/>
                <a:cs typeface="Arial" charset="0"/>
              </a:rPr>
              <a:t> </a:t>
            </a:r>
            <a:r>
              <a:rPr lang="fr-FR" sz="900" dirty="0" err="1">
                <a:latin typeface="+mn-lt"/>
                <a:cs typeface="Arial" charset="0"/>
              </a:rPr>
              <a:t>wheel</a:t>
            </a:r>
            <a:r>
              <a:rPr lang="en-US" sz="900" dirty="0">
                <a:latin typeface="+mn-lt"/>
                <a:cs typeface="Arial" charset="0"/>
              </a:rPr>
              <a:t>.</a:t>
            </a:r>
          </a:p>
        </p:txBody>
      </p:sp>
      <p:sp>
        <p:nvSpPr>
          <p:cNvPr id="24" name="ZoneTexte 17"/>
          <p:cNvSpPr txBox="1">
            <a:spLocks noChangeArrowheads="1"/>
          </p:cNvSpPr>
          <p:nvPr/>
        </p:nvSpPr>
        <p:spPr bwMode="auto">
          <a:xfrm>
            <a:off x="3489325" y="85725"/>
            <a:ext cx="3241675" cy="368300"/>
          </a:xfrm>
          <a:prstGeom prst="rect">
            <a:avLst/>
          </a:prstGeom>
          <a:noFill/>
          <a:ln w="9525">
            <a:noFill/>
            <a:miter lim="800000"/>
            <a:headEnd/>
            <a:tailEnd/>
          </a:ln>
        </p:spPr>
        <p:txBody>
          <a:bodyPr>
            <a:prstTxWarp prst="textNoShape">
              <a:avLst/>
            </a:prstTxWarp>
            <a:spAutoFit/>
          </a:bodyPr>
          <a:lstStyle/>
          <a:p>
            <a:pPr algn="r"/>
            <a:r>
              <a:rPr lang="fr-FR" dirty="0" smtClean="0">
                <a:solidFill>
                  <a:srgbClr val="FF0000"/>
                </a:solidFill>
                <a:latin typeface="+mn-lt"/>
              </a:rPr>
              <a:t>DJING / </a:t>
            </a:r>
            <a:r>
              <a:rPr lang="fr-FR" dirty="0" smtClean="0">
                <a:solidFill>
                  <a:schemeClr val="bg1"/>
                </a:solidFill>
                <a:latin typeface="+mn-lt"/>
              </a:rPr>
              <a:t>DJ CONTROL AIR+</a:t>
            </a:r>
            <a:endParaRPr lang="fr-FR" dirty="0">
              <a:solidFill>
                <a:srgbClr val="FF0000"/>
              </a:solidFill>
              <a:latin typeface="+mn-lt"/>
            </a:endParaRPr>
          </a:p>
        </p:txBody>
      </p:sp>
      <p:sp>
        <p:nvSpPr>
          <p:cNvPr id="12" name="Rectangle à coins arrondis 11"/>
          <p:cNvSpPr/>
          <p:nvPr/>
        </p:nvSpPr>
        <p:spPr>
          <a:xfrm>
            <a:off x="5244406" y="8491661"/>
            <a:ext cx="1581498" cy="62800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err="1" smtClean="0">
                <a:solidFill>
                  <a:schemeClr val="bg1"/>
                </a:solidFill>
                <a:ea typeface="ＭＳ Ｐゴシック" pitchFamily="-106" charset="-128"/>
              </a:rPr>
              <a:t>Référence</a:t>
            </a:r>
            <a:r>
              <a:rPr lang="en-US" sz="800" dirty="0" smtClean="0">
                <a:solidFill>
                  <a:schemeClr val="bg1"/>
                </a:solidFill>
                <a:ea typeface="ＭＳ Ｐゴシック" pitchFamily="-106" charset="-128"/>
              </a:rPr>
              <a:t> / Code </a:t>
            </a:r>
            <a:r>
              <a:rPr lang="en-US" sz="800" dirty="0" err="1" smtClean="0">
                <a:solidFill>
                  <a:schemeClr val="bg1"/>
                </a:solidFill>
                <a:ea typeface="ＭＳ Ｐゴシック" pitchFamily="-106" charset="-128"/>
              </a:rPr>
              <a:t>barres</a:t>
            </a:r>
            <a:endParaRPr lang="en-US" sz="800" dirty="0" smtClean="0">
              <a:solidFill>
                <a:schemeClr val="bg1"/>
              </a:solidFill>
              <a:ea typeface="ＭＳ Ｐゴシック" pitchFamily="-106" charset="-128"/>
            </a:endParaRPr>
          </a:p>
          <a:p>
            <a:pPr algn="ctr">
              <a:defRPr/>
            </a:pPr>
            <a:endParaRPr lang="en-US" sz="800" dirty="0" smtClean="0">
              <a:solidFill>
                <a:schemeClr val="bg1"/>
              </a:solidFill>
              <a:ea typeface="ＭＳ Ｐゴシック" pitchFamily="-106" charset="-128"/>
            </a:endParaRPr>
          </a:p>
          <a:p>
            <a:pPr algn="ctr">
              <a:defRPr/>
            </a:pPr>
            <a:r>
              <a:rPr lang="en-US" sz="800" dirty="0" smtClean="0">
                <a:solidFill>
                  <a:schemeClr val="bg1"/>
                </a:solidFill>
                <a:ea typeface="ＭＳ Ｐゴシック" pitchFamily="-106" charset="-128"/>
              </a:rPr>
              <a:t>International : </a:t>
            </a:r>
            <a:r>
              <a:rPr lang="en-US" sz="800" dirty="0" smtClean="0"/>
              <a:t>4780774</a:t>
            </a:r>
            <a:r>
              <a:rPr lang="en-US" sz="800" dirty="0" smtClean="0">
                <a:solidFill>
                  <a:srgbClr val="FFFFFF"/>
                </a:solidFill>
                <a:ea typeface="ＭＳ Ｐゴシック" pitchFamily="-106" charset="-128"/>
              </a:rPr>
              <a:t>/ </a:t>
            </a:r>
            <a:r>
              <a:rPr lang="en-US" sz="800" dirty="0" smtClean="0"/>
              <a:t>3362934744526</a:t>
            </a:r>
            <a:endParaRPr lang="en-US" sz="800" dirty="0" smtClean="0">
              <a:solidFill>
                <a:schemeClr val="bg1"/>
              </a:solidFill>
              <a:ea typeface="ＭＳ Ｐゴシック" pitchFamily="-106" charset="-128"/>
            </a:endParaRPr>
          </a:p>
          <a:p>
            <a:pPr algn="ctr">
              <a:defRPr/>
            </a:pPr>
            <a:r>
              <a:rPr lang="en-US" sz="800" dirty="0" smtClean="0">
                <a:solidFill>
                  <a:schemeClr val="bg1"/>
                </a:solidFill>
                <a:ea typeface="ＭＳ Ｐゴシック" pitchFamily="-106" charset="-128"/>
              </a:rPr>
              <a:t>USA : </a:t>
            </a:r>
            <a:r>
              <a:rPr lang="en-US" sz="800" dirty="0" smtClean="0"/>
              <a:t>4780774</a:t>
            </a:r>
            <a:r>
              <a:rPr lang="en-US" sz="800" dirty="0" smtClean="0">
                <a:solidFill>
                  <a:srgbClr val="FFFFFF"/>
                </a:solidFill>
                <a:ea typeface="ＭＳ Ｐゴシック" pitchFamily="-106" charset="-128"/>
              </a:rPr>
              <a:t>/ </a:t>
            </a:r>
            <a:r>
              <a:rPr lang="en-US" sz="800" dirty="0" smtClean="0"/>
              <a:t>66329641970 5</a:t>
            </a:r>
            <a:endParaRPr lang="en-US" sz="800" dirty="0">
              <a:solidFill>
                <a:srgbClr val="FFFFFF"/>
              </a:solidFill>
              <a:ea typeface="ＭＳ Ｐゴシック" pitchFamily="-106" charset="-128"/>
            </a:endParaRPr>
          </a:p>
        </p:txBody>
      </p:sp>
      <p:pic>
        <p:nvPicPr>
          <p:cNvPr id="1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7860" y="652756"/>
            <a:ext cx="3033568" cy="53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24" y="6592093"/>
            <a:ext cx="2135088" cy="153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63" y="4139952"/>
            <a:ext cx="2279650" cy="166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77" y="1910106"/>
            <a:ext cx="2119735"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75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24" y="6660430"/>
            <a:ext cx="5073377" cy="95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759" y="5188864"/>
            <a:ext cx="5109863" cy="1056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92" name="Rectangle 32"/>
          <p:cNvSpPr>
            <a:spLocks noChangeArrowheads="1"/>
          </p:cNvSpPr>
          <p:nvPr/>
        </p:nvSpPr>
        <p:spPr bwMode="auto">
          <a:xfrm>
            <a:off x="61913" y="8667164"/>
            <a:ext cx="5156200" cy="461665"/>
          </a:xfrm>
          <a:prstGeom prst="rect">
            <a:avLst/>
          </a:prstGeom>
          <a:noFill/>
          <a:ln w="9525">
            <a:noFill/>
            <a:miter lim="800000"/>
            <a:headEnd/>
            <a:tailEnd/>
          </a:ln>
        </p:spPr>
        <p:txBody>
          <a:bodyPr>
            <a:prstTxWarp prst="textNoShape">
              <a:avLst/>
            </a:prstTxWarp>
            <a:spAutoFit/>
          </a:bodyPr>
          <a:lstStyle/>
          <a:p>
            <a:r>
              <a:rPr lang="fr-FR" sz="600" dirty="0">
                <a:solidFill>
                  <a:schemeClr val="bg1"/>
                </a:solidFill>
                <a:latin typeface="Calibri" pitchFamily="-106" charset="0"/>
              </a:rPr>
              <a:t>Hercules® est une marque déposée de Guillemot Corporation S.A. Microsoft® Windows® XP, Vista , 7 et 8 sont des marques déposées de Microsoft Corporation aux Etats-Unis et/ou dans d’autres pays. Intel® Core™ sont des marques d’Intel Corporation. Apple®, le logo Apple et Mac OS® sont des marques déposées d’Apple Computer, Inc. Toutes les autres marques et noms de marque sont reconnus par la présente et sont la propriété de leurs propriétaires respectifs. Illustrations non contractuelles.</a:t>
            </a:r>
          </a:p>
        </p:txBody>
      </p:sp>
      <p:sp>
        <p:nvSpPr>
          <p:cNvPr id="2083" name="ZoneTexte 46"/>
          <p:cNvSpPr txBox="1">
            <a:spLocks noChangeArrowheads="1"/>
          </p:cNvSpPr>
          <p:nvPr/>
        </p:nvSpPr>
        <p:spPr bwMode="auto">
          <a:xfrm>
            <a:off x="5216525" y="8677275"/>
            <a:ext cx="1574800" cy="431800"/>
          </a:xfrm>
          <a:prstGeom prst="rect">
            <a:avLst/>
          </a:prstGeom>
          <a:noFill/>
          <a:ln w="9525">
            <a:noFill/>
            <a:miter lim="800000"/>
            <a:headEnd/>
            <a:tailEnd/>
          </a:ln>
        </p:spPr>
        <p:txBody>
          <a:bodyPr>
            <a:spAutoFit/>
          </a:bodyPr>
          <a:lstStyle/>
          <a:p>
            <a:pPr>
              <a:defRPr/>
            </a:pPr>
            <a:r>
              <a:rPr lang="en-US" sz="1100" i="1" u="sng" dirty="0" err="1" smtClean="0">
                <a:solidFill>
                  <a:schemeClr val="bg1"/>
                </a:solidFill>
                <a:latin typeface="+mn-lt"/>
                <a:ea typeface="ＭＳ Ｐゴシック" pitchFamily="-106" charset="-128"/>
                <a:cs typeface="ＭＳ Ｐゴシック" pitchFamily="-106" charset="-128"/>
              </a:rPr>
              <a:t>Votre</a:t>
            </a:r>
            <a:r>
              <a:rPr lang="en-US" sz="1100" i="1" u="sng" dirty="0" smtClean="0">
                <a:solidFill>
                  <a:schemeClr val="bg1"/>
                </a:solidFill>
                <a:latin typeface="+mn-lt"/>
                <a:ea typeface="ＭＳ Ｐゴシック" pitchFamily="-106" charset="-128"/>
                <a:cs typeface="ＭＳ Ｐゴシック" pitchFamily="-106" charset="-128"/>
              </a:rPr>
              <a:t> contact :</a:t>
            </a:r>
          </a:p>
          <a:p>
            <a:pPr>
              <a:defRPr/>
            </a:pPr>
            <a:r>
              <a:rPr lang="en-US" sz="1100" i="1" dirty="0" err="1" smtClean="0">
                <a:solidFill>
                  <a:schemeClr val="bg1"/>
                </a:solidFill>
                <a:latin typeface="+mn-lt"/>
                <a:ea typeface="ＭＳ Ｐゴシック" pitchFamily="-106" charset="-128"/>
                <a:cs typeface="ＭＳ Ｐゴシック" pitchFamily="-106" charset="-128"/>
              </a:rPr>
              <a:t>xxxxxxxxxxxxxxxxxxxxxxx</a:t>
            </a:r>
            <a:endParaRPr lang="en-US" sz="1100" i="1" dirty="0">
              <a:solidFill>
                <a:schemeClr val="bg1"/>
              </a:solidFill>
              <a:latin typeface="+mn-lt"/>
              <a:ea typeface="ＭＳ Ｐゴシック" pitchFamily="-106" charset="-128"/>
              <a:cs typeface="ＭＳ Ｐゴシック" pitchFamily="-106" charset="-128"/>
            </a:endParaRPr>
          </a:p>
        </p:txBody>
      </p:sp>
      <p:sp>
        <p:nvSpPr>
          <p:cNvPr id="6" name="ZoneTexte 5"/>
          <p:cNvSpPr txBox="1"/>
          <p:nvPr/>
        </p:nvSpPr>
        <p:spPr>
          <a:xfrm>
            <a:off x="541146" y="1259632"/>
            <a:ext cx="1231670" cy="261610"/>
          </a:xfrm>
          <a:prstGeom prst="rect">
            <a:avLst/>
          </a:prstGeom>
          <a:noFill/>
        </p:spPr>
        <p:txBody>
          <a:bodyPr wrap="square" rtlCol="0">
            <a:spAutoFit/>
          </a:bodyPr>
          <a:lstStyle/>
          <a:p>
            <a:r>
              <a:rPr lang="en-US" sz="1100" b="1" dirty="0" err="1" smtClean="0"/>
              <a:t>Vue</a:t>
            </a:r>
            <a:r>
              <a:rPr lang="en-US" sz="1100" b="1" dirty="0" smtClean="0"/>
              <a:t> de </a:t>
            </a:r>
            <a:r>
              <a:rPr lang="en-US" sz="1100" b="1" dirty="0" err="1" smtClean="0"/>
              <a:t>dessus</a:t>
            </a:r>
            <a:endParaRPr lang="en-US" sz="1100" b="1" dirty="0"/>
          </a:p>
        </p:txBody>
      </p:sp>
      <p:sp>
        <p:nvSpPr>
          <p:cNvPr id="31" name="ZoneTexte 30"/>
          <p:cNvSpPr txBox="1"/>
          <p:nvPr/>
        </p:nvSpPr>
        <p:spPr>
          <a:xfrm>
            <a:off x="551036" y="4886454"/>
            <a:ext cx="1231670" cy="261610"/>
          </a:xfrm>
          <a:prstGeom prst="rect">
            <a:avLst/>
          </a:prstGeom>
          <a:noFill/>
        </p:spPr>
        <p:txBody>
          <a:bodyPr wrap="square" rtlCol="0">
            <a:spAutoFit/>
          </a:bodyPr>
          <a:lstStyle/>
          <a:p>
            <a:r>
              <a:rPr lang="en-US" sz="1100" b="1" dirty="0" smtClean="0"/>
              <a:t>Face </a:t>
            </a:r>
            <a:r>
              <a:rPr lang="en-US" sz="1100" b="1" dirty="0" err="1" smtClean="0"/>
              <a:t>avant</a:t>
            </a:r>
            <a:endParaRPr lang="en-US" sz="1100" b="1" dirty="0"/>
          </a:p>
        </p:txBody>
      </p:sp>
      <p:sp>
        <p:nvSpPr>
          <p:cNvPr id="32" name="ZoneTexte 31"/>
          <p:cNvSpPr txBox="1"/>
          <p:nvPr/>
        </p:nvSpPr>
        <p:spPr>
          <a:xfrm>
            <a:off x="562234" y="6326614"/>
            <a:ext cx="1231670" cy="261610"/>
          </a:xfrm>
          <a:prstGeom prst="rect">
            <a:avLst/>
          </a:prstGeom>
          <a:noFill/>
        </p:spPr>
        <p:txBody>
          <a:bodyPr wrap="square" rtlCol="0">
            <a:spAutoFit/>
          </a:bodyPr>
          <a:lstStyle/>
          <a:p>
            <a:r>
              <a:rPr lang="en-US" sz="1100" b="1" dirty="0" smtClean="0"/>
              <a:t>Face </a:t>
            </a:r>
            <a:r>
              <a:rPr lang="en-US" sz="1100" b="1" dirty="0" err="1" smtClean="0"/>
              <a:t>arrière</a:t>
            </a:r>
            <a:endParaRPr lang="en-US" sz="1100" b="1" dirty="0"/>
          </a:p>
        </p:txBody>
      </p:sp>
      <p:sp>
        <p:nvSpPr>
          <p:cNvPr id="8" name="Rectangle à coins arrondis 7"/>
          <p:cNvSpPr/>
          <p:nvPr/>
        </p:nvSpPr>
        <p:spPr>
          <a:xfrm>
            <a:off x="541146" y="1521242"/>
            <a:ext cx="5695092" cy="3266782"/>
          </a:xfrm>
          <a:prstGeom prst="roundRect">
            <a:avLst>
              <a:gd name="adj" fmla="val 587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à coins arrondis 8"/>
          <p:cNvSpPr/>
          <p:nvPr/>
        </p:nvSpPr>
        <p:spPr>
          <a:xfrm>
            <a:off x="541146" y="5148064"/>
            <a:ext cx="5695092"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à coins arrondis 39"/>
          <p:cNvSpPr/>
          <p:nvPr/>
        </p:nvSpPr>
        <p:spPr>
          <a:xfrm>
            <a:off x="551036" y="6588224"/>
            <a:ext cx="5685202" cy="1096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ZoneTexte 17"/>
          <p:cNvSpPr txBox="1">
            <a:spLocks noChangeArrowheads="1"/>
          </p:cNvSpPr>
          <p:nvPr/>
        </p:nvSpPr>
        <p:spPr bwMode="auto">
          <a:xfrm>
            <a:off x="3489325" y="85725"/>
            <a:ext cx="3241675" cy="368300"/>
          </a:xfrm>
          <a:prstGeom prst="rect">
            <a:avLst/>
          </a:prstGeom>
          <a:noFill/>
          <a:ln w="9525">
            <a:noFill/>
            <a:miter lim="800000"/>
            <a:headEnd/>
            <a:tailEnd/>
          </a:ln>
        </p:spPr>
        <p:txBody>
          <a:bodyPr>
            <a:prstTxWarp prst="textNoShape">
              <a:avLst/>
            </a:prstTxWarp>
            <a:spAutoFit/>
          </a:bodyPr>
          <a:lstStyle/>
          <a:p>
            <a:pPr algn="r"/>
            <a:r>
              <a:rPr lang="en-US" dirty="0" smtClean="0">
                <a:solidFill>
                  <a:srgbClr val="FF0000"/>
                </a:solidFill>
                <a:latin typeface="+mn-lt"/>
              </a:rPr>
              <a:t>DJING / </a:t>
            </a:r>
            <a:r>
              <a:rPr lang="en-US" dirty="0" smtClean="0">
                <a:solidFill>
                  <a:schemeClr val="bg1"/>
                </a:solidFill>
                <a:latin typeface="+mn-lt"/>
              </a:rPr>
              <a:t>DJ CONTROL AIR+</a:t>
            </a:r>
            <a:endParaRPr lang="en-US" dirty="0">
              <a:solidFill>
                <a:srgbClr val="FF0000"/>
              </a:solidFill>
              <a:latin typeface="+mn-l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441" y="1702939"/>
            <a:ext cx="488250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à coins arrondis 18"/>
          <p:cNvSpPr/>
          <p:nvPr/>
        </p:nvSpPr>
        <p:spPr>
          <a:xfrm>
            <a:off x="5244406" y="8491661"/>
            <a:ext cx="1581498" cy="62800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err="1" smtClean="0">
                <a:solidFill>
                  <a:schemeClr val="bg1"/>
                </a:solidFill>
                <a:ea typeface="ＭＳ Ｐゴシック" pitchFamily="-106" charset="-128"/>
              </a:rPr>
              <a:t>Référence</a:t>
            </a:r>
            <a:r>
              <a:rPr lang="en-US" sz="800" dirty="0" smtClean="0">
                <a:solidFill>
                  <a:schemeClr val="bg1"/>
                </a:solidFill>
                <a:ea typeface="ＭＳ Ｐゴシック" pitchFamily="-106" charset="-128"/>
              </a:rPr>
              <a:t> / Code </a:t>
            </a:r>
            <a:r>
              <a:rPr lang="en-US" sz="800" dirty="0" err="1" smtClean="0">
                <a:solidFill>
                  <a:schemeClr val="bg1"/>
                </a:solidFill>
                <a:ea typeface="ＭＳ Ｐゴシック" pitchFamily="-106" charset="-128"/>
              </a:rPr>
              <a:t>barres</a:t>
            </a:r>
            <a:endParaRPr lang="en-US" sz="800" dirty="0" smtClean="0">
              <a:solidFill>
                <a:schemeClr val="bg1"/>
              </a:solidFill>
              <a:ea typeface="ＭＳ Ｐゴシック" pitchFamily="-106" charset="-128"/>
            </a:endParaRPr>
          </a:p>
          <a:p>
            <a:pPr algn="ctr">
              <a:defRPr/>
            </a:pPr>
            <a:endParaRPr lang="en-US" sz="800" dirty="0" smtClean="0">
              <a:solidFill>
                <a:schemeClr val="bg1"/>
              </a:solidFill>
              <a:ea typeface="ＭＳ Ｐゴシック" pitchFamily="-106" charset="-128"/>
            </a:endParaRPr>
          </a:p>
          <a:p>
            <a:pPr algn="ctr">
              <a:defRPr/>
            </a:pPr>
            <a:r>
              <a:rPr lang="en-US" sz="800" dirty="0" smtClean="0">
                <a:solidFill>
                  <a:schemeClr val="bg1"/>
                </a:solidFill>
                <a:ea typeface="ＭＳ Ｐゴシック" pitchFamily="-106" charset="-128"/>
              </a:rPr>
              <a:t>International : </a:t>
            </a:r>
            <a:r>
              <a:rPr lang="en-US" sz="800" dirty="0" smtClean="0"/>
              <a:t>4780774</a:t>
            </a:r>
            <a:r>
              <a:rPr lang="en-US" sz="800" dirty="0" smtClean="0">
                <a:solidFill>
                  <a:srgbClr val="FFFFFF"/>
                </a:solidFill>
                <a:ea typeface="ＭＳ Ｐゴシック" pitchFamily="-106" charset="-128"/>
              </a:rPr>
              <a:t>/ </a:t>
            </a:r>
            <a:r>
              <a:rPr lang="en-US" sz="800" dirty="0" smtClean="0"/>
              <a:t>3362934744526</a:t>
            </a:r>
            <a:endParaRPr lang="en-US" sz="800" dirty="0" smtClean="0">
              <a:solidFill>
                <a:schemeClr val="bg1"/>
              </a:solidFill>
              <a:ea typeface="ＭＳ Ｐゴシック" pitchFamily="-106" charset="-128"/>
            </a:endParaRPr>
          </a:p>
          <a:p>
            <a:pPr algn="ctr">
              <a:defRPr/>
            </a:pPr>
            <a:r>
              <a:rPr lang="en-US" sz="800" dirty="0" smtClean="0">
                <a:solidFill>
                  <a:schemeClr val="bg1"/>
                </a:solidFill>
                <a:ea typeface="ＭＳ Ｐゴシック" pitchFamily="-106" charset="-128"/>
              </a:rPr>
              <a:t>USA : </a:t>
            </a:r>
            <a:r>
              <a:rPr lang="en-US" sz="800" dirty="0" smtClean="0"/>
              <a:t>4780774</a:t>
            </a:r>
            <a:r>
              <a:rPr lang="en-US" sz="800" dirty="0" smtClean="0">
                <a:solidFill>
                  <a:srgbClr val="FFFFFF"/>
                </a:solidFill>
                <a:ea typeface="ＭＳ Ｐゴシック" pitchFamily="-106" charset="-128"/>
              </a:rPr>
              <a:t>/ </a:t>
            </a:r>
            <a:r>
              <a:rPr lang="en-US" sz="800" dirty="0" smtClean="0"/>
              <a:t>66329641970 5</a:t>
            </a:r>
            <a:endParaRPr lang="en-US" sz="800" dirty="0">
              <a:solidFill>
                <a:srgbClr val="FFFFFF"/>
              </a:solidFill>
              <a:ea typeface="ＭＳ Ｐゴシック" pitchFamily="-106" charset="-128"/>
            </a:endParaRPr>
          </a:p>
        </p:txBody>
      </p:sp>
      <p:pic>
        <p:nvPicPr>
          <p:cNvPr id="2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7860" y="652756"/>
            <a:ext cx="3033568" cy="53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525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5547</TotalTime>
  <Words>1197</Words>
  <Application>Microsoft Office PowerPoint</Application>
  <PresentationFormat>Affichage à l'écran (4:3)</PresentationFormat>
  <Paragraphs>124</Paragraphs>
  <Slides>3</Slides>
  <Notes>3</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Estelle Gindreau</dc:creator>
  <cp:lastModifiedBy>Estelle Gindreau</cp:lastModifiedBy>
  <cp:revision>366</cp:revision>
  <cp:lastPrinted>2012-04-27T08:28:36Z</cp:lastPrinted>
  <dcterms:created xsi:type="dcterms:W3CDTF">2012-04-17T06:22:16Z</dcterms:created>
  <dcterms:modified xsi:type="dcterms:W3CDTF">2014-08-05T14:36:43Z</dcterms:modified>
</cp:coreProperties>
</file>