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6858000" cy="9144000" type="screen4x3"/>
  <p:notesSz cx="6799263" cy="99298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E7E7E7"/>
    <a:srgbClr val="0C0CCA"/>
    <a:srgbClr val="FDEADA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581" autoAdjust="0"/>
    <p:restoredTop sz="94639" autoAdjust="0"/>
  </p:normalViewPr>
  <p:slideViewPr>
    <p:cSldViewPr>
      <p:cViewPr>
        <p:scale>
          <a:sx n="100" d="100"/>
          <a:sy n="100" d="100"/>
        </p:scale>
        <p:origin x="-762" y="-3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5A09CB8-EE1B-144A-91CA-A6AA8763EA00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BDAE2CE-268C-0042-8765-71551A124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0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526BA1E-9214-384F-AE3E-3FD5C9082F4E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764CEC1-F003-0440-9A15-578C642CE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50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2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3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8D9-5436-2D4C-8E77-718304514EF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3A75-1FD8-FE4B-992C-FCE825AA09C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78B6-B0DA-DD44-B34D-F1B113F13CD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BE1C-341A-D641-815F-08AF4C388EF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394F-B53E-1540-9514-0377F240DD5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5F81-82CA-A641-8D13-15DCB360BC7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287F-0342-B548-941A-F270B8D2DC4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F025-9F35-CC47-87B3-6BA64147789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F202-7332-4D43-B8BE-5F6C240B5CE9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FCC7-0328-A145-B0E7-D1F908A7A39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EEEA-1F74-824F-9B51-5919BDC74DC7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976E-1686-E341-BE86-05378E9EBE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75B5-12BB-1B40-A379-1EDCE117232E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D38D-74B9-254D-AC7B-4FEF01633CC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C470-18AB-B345-B0B9-2D96CB604C3A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2099-0536-2241-8375-DAD99ED437D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13F4-9FBB-D344-962C-2813737876B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B07B-1E1A-054E-BCFB-63C5B2968FE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pic>
        <p:nvPicPr>
          <p:cNvPr id="5" name="Picture 2" descr="D:\Mes Documents\Mes documents\Documents\Marketing plan\2011\Hercules templates\BandeauDJ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7786689"/>
            <a:ext cx="6858000" cy="13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ZoneTexte 37"/>
          <p:cNvSpPr txBox="1">
            <a:spLocks noChangeArrowheads="1"/>
          </p:cNvSpPr>
          <p:nvPr userDrawn="1"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sz="1200" b="1" noProof="1">
                <a:latin typeface="Calibri" pitchFamily="-105" charset="0"/>
              </a:rPr>
              <a:t>www.hercules.com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04BD-58EE-A04E-9880-F8BDE935A07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6AC8-FBCD-F34F-8A4A-47ED39E53E4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0108-C652-7D45-9C25-BF80B6C232B4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CBBE-D8CA-194B-A9A1-3FD844DB621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C9BCE1D-4852-664C-B1CB-D24D13DA4690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DA10C55-6B16-3541-A661-0B74703B9B2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06375" y="4059808"/>
            <a:ext cx="460216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8900" indent="-88900">
              <a:tabLst>
                <a:tab pos="1524000" algn="l"/>
              </a:tabLst>
            </a:pPr>
            <a:r>
              <a:rPr lang="it-IT" sz="1400" b="1" spc="-10" dirty="0">
                <a:ea typeface="Arial" pitchFamily="-105" charset="0"/>
                <a:cs typeface="Arial" pitchFamily="-105" charset="0"/>
              </a:rPr>
              <a:t>Un nuovo design per il controller DJ a doppio banco eXtra </a:t>
            </a:r>
            <a:r>
              <a:rPr lang="it-IT" sz="1400" b="1" spc="-10" dirty="0" smtClean="0">
                <a:ea typeface="Arial" pitchFamily="-105" charset="0"/>
                <a:cs typeface="Arial" pitchFamily="-105" charset="0"/>
              </a:rPr>
              <a:t>Large</a:t>
            </a:r>
            <a:endParaRPr lang="it-IT" sz="9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endParaRPr lang="it-IT" sz="9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it-IT" sz="800" b="1" dirty="0" smtClean="0">
                <a:latin typeface="Calibri" pitchFamily="-105" charset="0"/>
              </a:rPr>
              <a:t>Ampie manopole rotanti per una migliore esperienza di mixaggio DJ</a:t>
            </a:r>
            <a:endParaRPr lang="it-IT" sz="8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Dimensioni simili alle manopole rotanti dei lettori CD per DJ: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15 cm di diametro alla base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13 cm di diametro nella parte superiore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Rilevamento meccanico della pressione per uno </a:t>
            </a:r>
            <a:r>
              <a:rPr lang="it-IT" sz="800" dirty="0" err="1" smtClean="0">
                <a:latin typeface="Calibri" pitchFamily="-105" charset="0"/>
              </a:rPr>
              <a:t>scratching</a:t>
            </a:r>
            <a:r>
              <a:rPr lang="it-IT" sz="800" dirty="0" smtClean="0">
                <a:latin typeface="Calibri" pitchFamily="-105" charset="0"/>
              </a:rPr>
              <a:t> intuitivo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Più di 750 </a:t>
            </a:r>
            <a:r>
              <a:rPr lang="it-IT" sz="800" dirty="0" err="1" smtClean="0">
                <a:latin typeface="Calibri" pitchFamily="-105" charset="0"/>
              </a:rPr>
              <a:t>step</a:t>
            </a:r>
            <a:r>
              <a:rPr lang="it-IT" sz="800" dirty="0" smtClean="0">
                <a:latin typeface="Calibri" pitchFamily="-105" charset="0"/>
              </a:rPr>
              <a:t> per rotazione: perfetta rilevazione della posizione</a:t>
            </a:r>
          </a:p>
          <a:p>
            <a:pPr marL="88900" indent="-88900">
              <a:tabLst>
                <a:tab pos="1524000" algn="l"/>
              </a:tabLst>
            </a:pPr>
            <a:endParaRPr lang="it-IT" sz="8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it-IT" sz="800" b="1" dirty="0" smtClean="0">
                <a:latin typeface="Calibri" pitchFamily="-105" charset="0"/>
              </a:rPr>
              <a:t>Divertiti mentre mixi con il controllo AIR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34" charset="0"/>
              </a:rPr>
              <a:t>In sensore privo di contatti ti permette di controllare il mix</a:t>
            </a:r>
          </a:p>
          <a:p>
            <a:pPr marL="171450" indent="-171450">
              <a:tabLst>
                <a:tab pos="1524000" algn="l"/>
              </a:tabLst>
            </a:pPr>
            <a:r>
              <a:rPr lang="it-IT" sz="800" dirty="0" smtClean="0">
                <a:latin typeface="Calibri" pitchFamily="34" charset="0"/>
              </a:rPr>
              <a:t>	dall’alto, senza neppure toccare la periferica, con 30 cm di portata</a:t>
            </a:r>
          </a:p>
          <a:p>
            <a:pPr marL="171450" indent="-171450">
              <a:buFont typeface="Arial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34" charset="0"/>
              </a:rPr>
              <a:t>DJ CONTROL AIR+ converte la distanza </a:t>
            </a:r>
            <a:r>
              <a:rPr lang="it-IT" sz="800" dirty="0">
                <a:latin typeface="Calibri" pitchFamily="34" charset="0"/>
              </a:rPr>
              <a:t>verticale della </a:t>
            </a:r>
            <a:r>
              <a:rPr lang="it-IT" sz="800" dirty="0" smtClean="0">
                <a:latin typeface="Calibri" pitchFamily="34" charset="0"/>
              </a:rPr>
              <a:t>tua mano in un comando MIDI</a:t>
            </a:r>
          </a:p>
          <a:p>
            <a:pPr marL="171450" indent="-171450">
              <a:buFont typeface="Arial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34" charset="0"/>
              </a:rPr>
              <a:t>Non occorre toccare il controller: puoi controllare il mix senza alcun contatto fisico</a:t>
            </a:r>
          </a:p>
          <a:p>
            <a:pPr>
              <a:tabLst>
                <a:tab pos="1524000" algn="l"/>
              </a:tabLst>
            </a:pPr>
            <a:endParaRPr lang="it-IT" sz="8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it-IT" sz="800" b="1" dirty="0" smtClean="0">
                <a:latin typeface="Calibri" pitchFamily="-105" charset="0"/>
              </a:rPr>
              <a:t>Pad per la velocità, per esprimere tutta la tua creatività</a:t>
            </a:r>
            <a:endParaRPr lang="it-IT" sz="8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4 </a:t>
            </a:r>
            <a:r>
              <a:rPr lang="it-IT" sz="800" dirty="0" err="1" smtClean="0">
                <a:latin typeface="Calibri" pitchFamily="-105" charset="0"/>
              </a:rPr>
              <a:t>pad</a:t>
            </a:r>
            <a:r>
              <a:rPr lang="it-IT" sz="800" dirty="0" smtClean="0">
                <a:latin typeface="Calibri" pitchFamily="-105" charset="0"/>
              </a:rPr>
              <a:t> per la velocità su ciascun banco per ravvivare i tuoi mix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Riproduzione istantanea delle campionature o hot </a:t>
            </a:r>
            <a:r>
              <a:rPr lang="it-IT" sz="800" dirty="0" err="1" smtClean="0">
                <a:latin typeface="Calibri" pitchFamily="-105" charset="0"/>
              </a:rPr>
              <a:t>cue</a:t>
            </a:r>
            <a:r>
              <a:rPr lang="it-IT" sz="800" dirty="0" smtClean="0">
                <a:latin typeface="Calibri" pitchFamily="-105" charset="0"/>
              </a:rPr>
              <a:t> con un solo tocco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Tanto più a fondo vengono premuti i </a:t>
            </a:r>
            <a:r>
              <a:rPr lang="it-IT" sz="800" dirty="0" err="1" smtClean="0">
                <a:latin typeface="Calibri" pitchFamily="-105" charset="0"/>
              </a:rPr>
              <a:t>pad</a:t>
            </a:r>
            <a:r>
              <a:rPr lang="it-IT" sz="800" dirty="0" smtClean="0">
                <a:latin typeface="Calibri" pitchFamily="-105" charset="0"/>
              </a:rPr>
              <a:t>, tanto maggiore risulterà il volume delle campionature riprodotte</a:t>
            </a:r>
          </a:p>
          <a:p>
            <a:pPr marL="88900" indent="-88900">
              <a:tabLst>
                <a:tab pos="1524000" algn="l"/>
              </a:tabLst>
            </a:pPr>
            <a:endParaRPr lang="it-IT" sz="8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it-IT" sz="800" b="1" dirty="0">
                <a:latin typeface="Calibri" pitchFamily="-105" charset="0"/>
              </a:rPr>
              <a:t>D</a:t>
            </a:r>
            <a:r>
              <a:rPr lang="it-IT" sz="800" b="1" dirty="0" smtClean="0">
                <a:latin typeface="Calibri" pitchFamily="-105" charset="0"/>
              </a:rPr>
              <a:t>esign ergonomico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Dimensioni comode: 45 cm in larghezza garantiscono ampi spazi tra i controlli durante le performance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Pulsanti trasporto e pomelli rotanti rivestiti in morbida gomma, per una impugnatura più comoda</a:t>
            </a:r>
            <a:r>
              <a:rPr lang="it-IT" sz="800" dirty="0">
                <a:latin typeface="Calibri" pitchFamily="-105" charset="0"/>
              </a:rPr>
              <a:t>: le dita non </a:t>
            </a:r>
            <a:r>
              <a:rPr lang="it-IT" sz="800" dirty="0" smtClean="0">
                <a:latin typeface="Calibri" pitchFamily="-105" charset="0"/>
              </a:rPr>
              <a:t>scivoleranno</a:t>
            </a:r>
          </a:p>
          <a:p>
            <a:pPr>
              <a:tabLst>
                <a:tab pos="1524000" algn="l"/>
              </a:tabLst>
            </a:pPr>
            <a:endParaRPr lang="it-IT" sz="8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it-IT" sz="800" b="1" dirty="0" smtClean="0">
                <a:latin typeface="Calibri" pitchFamily="-105" charset="0"/>
              </a:rPr>
              <a:t>Ingresso microfono versatile</a:t>
            </a:r>
            <a:endParaRPr lang="it-IT" sz="8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Audio di alta qualità per microfoni dinamici bilanciati e non bilanciati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2 modalità operative per integrare la voce nel tuo mix: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Direct pass-</a:t>
            </a:r>
            <a:r>
              <a:rPr lang="it-IT" sz="800" dirty="0" err="1" smtClean="0">
                <a:latin typeface="Calibri" pitchFamily="-105" charset="0"/>
              </a:rPr>
              <a:t>through</a:t>
            </a:r>
            <a:r>
              <a:rPr lang="it-IT" sz="800" dirty="0" smtClean="0">
                <a:latin typeface="Calibri" pitchFamily="-105" charset="0"/>
              </a:rPr>
              <a:t>: parla sopra la musica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it-IT" sz="800" dirty="0" smtClean="0">
                <a:latin typeface="Calibri" pitchFamily="-105" charset="0"/>
              </a:rPr>
              <a:t>Software processing: registra la tua voce o aggiungi effetti in tempo reale alla tua voce</a:t>
            </a:r>
            <a:endParaRPr lang="it-IT" sz="800" b="1" dirty="0">
              <a:latin typeface="Calibri" pitchFamily="-105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1913" y="8667164"/>
            <a:ext cx="4632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600" dirty="0" smtClean="0">
                <a:solidFill>
                  <a:schemeClr val="bg1"/>
                </a:solidFill>
                <a:latin typeface="Calibri" pitchFamily="-105" charset="0"/>
              </a:rPr>
              <a:t>Hercules® è un marchio registrato da Guillemot Corporation S.A. Microsoft® Windows® XP, Vista , 7 e 8 sono marchi registrati da Microsoft Corporation negli Stati Uniti e/o altri paesi. Intel® Core™ sono marchi registrati da Intel Corporation. Apple®, il logo Apple e Mac OS® sono marchi registrati da Apple Computer, Inc. Tutti gli altri marchi e nomi commerciali vengono qui citati previa autorizzazione e appartengono ai legittimi proprietari. Foto puramente indicative.</a:t>
            </a:r>
            <a:endParaRPr lang="it-IT" sz="600" dirty="0">
              <a:solidFill>
                <a:schemeClr val="bg1"/>
              </a:solidFill>
              <a:latin typeface="Calibri" pitchFamily="-105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725145" y="8244408"/>
            <a:ext cx="2078882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800" dirty="0" smtClean="0">
                <a:solidFill>
                  <a:schemeClr val="bg1"/>
                </a:solidFill>
                <a:ea typeface="ＭＳ Ｐゴシック" pitchFamily="-106" charset="-128"/>
              </a:rPr>
              <a:t>Numero riferimento / Codice a barre</a:t>
            </a:r>
          </a:p>
          <a:p>
            <a:pPr algn="ctr">
              <a:defRPr/>
            </a:pPr>
            <a:endParaRPr lang="it-IT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it-IT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Internazionale: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3362934744526</a:t>
            </a:r>
            <a:endParaRPr lang="en-US" sz="8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ea typeface="ＭＳ Ｐゴシック" pitchFamily="-106" charset="-128"/>
              </a:rPr>
              <a:t>USA 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66329641970 5</a:t>
            </a:r>
            <a:endParaRPr lang="it-IT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68542"/>
              </p:ext>
            </p:extLst>
          </p:nvPr>
        </p:nvGraphicFramePr>
        <p:xfrm>
          <a:off x="5159426" y="611560"/>
          <a:ext cx="1631899" cy="7479446"/>
        </p:xfrm>
        <a:graphic>
          <a:graphicData uri="http://schemas.openxmlformats.org/drawingml/2006/table">
            <a:tbl>
              <a:tblPr/>
              <a:tblGrid>
                <a:gridCol w="1631899"/>
              </a:tblGrid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Caratteristiche tecniche</a:t>
                      </a:r>
                      <a:endParaRPr kumimoji="0" lang="it-IT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2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Controller DJ a 2 banchi con audio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Larghe manopole rotanti per scratchare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Rilevamento della pressione: scratching intuitivo come avviene con i giradischi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Ampio diametro: </a:t>
                      </a: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15 cm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&gt; 750 step per rotazione</a:t>
                      </a:r>
                      <a:endParaRPr kumimoji="0" lang="it-IT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Audio integrato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Uscite	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Principale	2 x RCA (linea)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(can. 1-2)	1 jack stereo da ⅛”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Monitor	1 jack stereo da ¼”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(can. 3-4)	(cuffie)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1 jack stereo  da ⅛”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Mic </a:t>
                      </a: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In	1 x ¼” (bilanciato)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92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Sensore AIR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Sensore a lungo raggio &gt; 30 cm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View meter per sensore AIR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8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Caratteristiche meccaniche</a:t>
                      </a: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97">
                <a:tc>
                  <a:txBody>
                    <a:bodyPr/>
                    <a:lstStyle/>
                    <a:p>
                      <a:pPr marL="858838" marR="0" lvl="0" indent="-85883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Struttura	45,5 x 26 cm</a:t>
                      </a:r>
                      <a:endParaRPr kumimoji="0" lang="it-IT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71860">
                <a:tc>
                  <a:txBody>
                    <a:bodyPr/>
                    <a:lstStyle/>
                    <a:p>
                      <a:pPr marL="858838" marR="0" lvl="0" indent="-85883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Manopole rotanti </a:t>
                      </a:r>
                      <a:r>
                        <a:rPr lang="it-IT" sz="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15 cm 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45">
                <a:tc>
                  <a:txBody>
                    <a:bodyPr/>
                    <a:lstStyle/>
                    <a:p>
                      <a:pPr marL="858838" marR="0" lvl="0" indent="-858838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Peso	2 kg</a:t>
                      </a: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Requisiti minimi</a:t>
                      </a:r>
                      <a:endParaRPr kumimoji="0" lang="it-IT" sz="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883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Computer CPU: Intel Core</a:t>
                      </a:r>
                      <a:r>
                        <a:rPr lang="it-IT" sz="800" kern="1200" spc="-1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kumimoji="0" lang="it-IT" sz="800" b="0" i="0" u="none" strike="noStrike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2 Duo o AMD 64-bit a 1,6 GHz o più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 GB o più di RAM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Porta USB al alta velocità (USB 2 o 3)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100 MB di spazio libero su hard disk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Lettore CD/DVD-ROM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Accesso a internet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Cuffie + altoparlanti attivi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Sistema operativo (32/64-bit)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MS Windows® Vista/7/8 o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Mac OS® 10.7/10.8/10.9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8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Contenuto della confezione</a:t>
                      </a:r>
                      <a:endParaRPr kumimoji="0" lang="it-IT" sz="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928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Hercules DJ CONTROL AIR+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Cavo USB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CD con DJUCED 40°(PC/Mac)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Guida all’installazione cartacea e in formato PDF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Caratteristiche packaging</a:t>
                      </a: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77">
                <a:tc>
                  <a:txBody>
                    <a:bodyPr/>
                    <a:lstStyle/>
                    <a:p>
                      <a:pPr marL="742950" marR="0" lvl="0" indent="-7429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spc="-4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Scatola colorata   	52 x 31,2 x 10,5 cm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8490">
                <a:tc>
                  <a:txBody>
                    <a:bodyPr/>
                    <a:lstStyle/>
                    <a:p>
                      <a:pPr marL="742950" marR="0" lvl="0" indent="-7429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Unità / cartone	  2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30">
                <a:tc>
                  <a:txBody>
                    <a:bodyPr/>
                    <a:lstStyle/>
                    <a:p>
                      <a:pPr marL="742950" marR="0" lvl="0" indent="-7429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Pallet	70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" y="1530926"/>
            <a:ext cx="3407774" cy="188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\\GIFRSTO3\Share-StudioGraphique\ARCHIVE\2014\Hercules\DJControlAirSseries\CompatibilitePC-M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59" y="3299872"/>
            <a:ext cx="743621" cy="5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\\GIFRSTO3\Share-StudioGraphique\ARCHIVE\2014\Hercules\DJControlAirSseries\PictoBuiltInAud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505290"/>
            <a:ext cx="1204736" cy="3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25" y="1432501"/>
            <a:ext cx="648072" cy="20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5" y="1396347"/>
            <a:ext cx="686603" cy="16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611560"/>
            <a:ext cx="1620838" cy="13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7718" y="1420477"/>
            <a:ext cx="3429000" cy="62478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b="1" u="sng" dirty="0" smtClean="0">
                <a:latin typeface="+mn-lt"/>
                <a:cs typeface="Arial" charset="0"/>
              </a:rPr>
              <a:t>Controllo AIR</a:t>
            </a:r>
          </a:p>
          <a:p>
            <a:r>
              <a:rPr lang="it-IT" sz="800" b="1" dirty="0" smtClean="0">
                <a:latin typeface="+mn-lt"/>
                <a:cs typeface="Arial" charset="0"/>
              </a:rPr>
              <a:t>Perché il controller si chiama DJ CONTROL AIR+ S Series?</a:t>
            </a:r>
          </a:p>
          <a:p>
            <a:r>
              <a:rPr lang="it-IT" sz="800" dirty="0" smtClean="0">
                <a:latin typeface="+mn-lt"/>
                <a:cs typeface="Arial" charset="0"/>
              </a:rPr>
              <a:t>“AIR” sta per “</a:t>
            </a:r>
            <a:r>
              <a:rPr lang="it-IT" sz="800" dirty="0" err="1" smtClean="0">
                <a:latin typeface="+mn-lt"/>
                <a:cs typeface="Arial" charset="0"/>
              </a:rPr>
              <a:t>Adjustment</a:t>
            </a:r>
            <a:r>
              <a:rPr lang="it-IT" sz="800" dirty="0" smtClean="0">
                <a:latin typeface="+mn-lt"/>
                <a:cs typeface="Arial" charset="0"/>
              </a:rPr>
              <a:t> by </a:t>
            </a:r>
            <a:r>
              <a:rPr lang="it-IT" sz="800" dirty="0" err="1" smtClean="0">
                <a:latin typeface="+mn-lt"/>
                <a:cs typeface="Arial" charset="0"/>
              </a:rPr>
              <a:t>InfraRed</a:t>
            </a:r>
            <a:r>
              <a:rPr lang="it-IT" sz="800" dirty="0" smtClean="0">
                <a:latin typeface="+mn-lt"/>
                <a:cs typeface="Arial" charset="0"/>
              </a:rPr>
              <a:t>”: si tratta di un controllo privo di contatti.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Il DJ porta la propria mano sopra il raggio agli infrarossi.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Il controller calcola la distanza tra il sensore e la mano, convertendola in un comando MIDI progressivo.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Il comando MIDI in questione modula un’impostazione nel software utilizzato dal DJ.</a:t>
            </a:r>
          </a:p>
          <a:p>
            <a:endParaRPr lang="it-IT" sz="800" dirty="0" smtClean="0">
              <a:latin typeface="+mn-lt"/>
              <a:cs typeface="Arial" charset="0"/>
            </a:endParaRPr>
          </a:p>
          <a:p>
            <a:r>
              <a:rPr lang="it-IT" sz="800" b="1" dirty="0" smtClean="0">
                <a:latin typeface="+mn-lt"/>
                <a:cs typeface="Arial" charset="0"/>
              </a:rPr>
              <a:t>Il controllo AIR necessita di particolari condizioni di illuminazione?</a:t>
            </a:r>
          </a:p>
          <a:p>
            <a:r>
              <a:rPr lang="it-IT" sz="800" dirty="0" smtClean="0">
                <a:latin typeface="+mn-lt"/>
                <a:cs typeface="Arial" charset="0"/>
              </a:rPr>
              <a:t>No: il controllo AIR funziona in qualsiasi condizione di illuminazione.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Il raggio agli infrarossi proiettato verso la mano è invisibile.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Il sensore capta l’infrarosso riflesso dalla mano e usa il riflesso stesso per calcolare la distanza della mano.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Il riflesso è il medesimo sia alla luce del giorno che in condizioni di scarsa luminosità, il che permette di utilizzare il controllo AIR durante il giorno, di notte o in luoghi scarsamente illuminati.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Il controllo AIR funziona con tutte le tonalità di pelle. L’unica incompatibilità è verso l’uso di guanti neri (in sensore agli infrarossi non sarebbe in grado di rilevare il riflesso).</a:t>
            </a:r>
          </a:p>
          <a:p>
            <a:r>
              <a:rPr lang="it-IT" sz="800" dirty="0" smtClean="0">
                <a:latin typeface="+mn-lt"/>
                <a:cs typeface="Arial" charset="0"/>
              </a:rPr>
              <a:t> </a:t>
            </a:r>
          </a:p>
          <a:p>
            <a:r>
              <a:rPr lang="it-IT" sz="800" b="1" u="sng" dirty="0" smtClean="0">
                <a:latin typeface="+mn-lt"/>
                <a:cs typeface="Arial" charset="0"/>
              </a:rPr>
              <a:t>8 </a:t>
            </a:r>
            <a:r>
              <a:rPr lang="it-IT" sz="800" b="1" u="sng" dirty="0" err="1" smtClean="0">
                <a:latin typeface="+mn-lt"/>
                <a:cs typeface="Arial" charset="0"/>
              </a:rPr>
              <a:t>pad</a:t>
            </a:r>
            <a:endParaRPr lang="it-IT" sz="800" b="1" u="sng" dirty="0" smtClean="0">
              <a:latin typeface="+mn-lt"/>
              <a:cs typeface="Arial" charset="0"/>
            </a:endParaRPr>
          </a:p>
          <a:p>
            <a:r>
              <a:rPr lang="it-IT" sz="800" dirty="0" smtClean="0">
                <a:latin typeface="+mn-lt"/>
                <a:cs typeface="Arial" charset="0"/>
              </a:rPr>
              <a:t>2 set di 4 </a:t>
            </a:r>
            <a:r>
              <a:rPr lang="it-IT" sz="800" dirty="0" err="1" smtClean="0">
                <a:latin typeface="+mn-lt"/>
                <a:cs typeface="Arial" charset="0"/>
              </a:rPr>
              <a:t>pad</a:t>
            </a:r>
            <a:r>
              <a:rPr lang="it-IT" sz="800" dirty="0" smtClean="0">
                <a:latin typeface="+mn-lt"/>
                <a:cs typeface="Arial" charset="0"/>
              </a:rPr>
              <a:t> ciascuno controllano hot </a:t>
            </a:r>
            <a:r>
              <a:rPr lang="it-IT" sz="800" dirty="0" err="1" smtClean="0">
                <a:latin typeface="+mn-lt"/>
                <a:cs typeface="Arial" charset="0"/>
              </a:rPr>
              <a:t>cue</a:t>
            </a:r>
            <a:r>
              <a:rPr lang="it-IT" sz="800" dirty="0" smtClean="0">
                <a:latin typeface="+mn-lt"/>
                <a:cs typeface="Arial" charset="0"/>
              </a:rPr>
              <a:t> e campionature.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Per inviare comandi come </a:t>
            </a:r>
            <a:r>
              <a:rPr lang="it-IT" sz="800" dirty="0" err="1" smtClean="0">
                <a:latin typeface="+mn-lt"/>
                <a:cs typeface="Arial" charset="0"/>
              </a:rPr>
              <a:t>cue</a:t>
            </a:r>
            <a:r>
              <a:rPr lang="it-IT" sz="800" dirty="0" smtClean="0">
                <a:latin typeface="+mn-lt"/>
                <a:cs typeface="Arial" charset="0"/>
              </a:rPr>
              <a:t> point o campionature, il DJ preme i </a:t>
            </a:r>
            <a:r>
              <a:rPr lang="it-IT" sz="800" dirty="0" err="1" smtClean="0">
                <a:latin typeface="+mn-lt"/>
                <a:cs typeface="Arial" charset="0"/>
              </a:rPr>
              <a:t>pad</a:t>
            </a:r>
            <a:r>
              <a:rPr lang="it-IT" sz="800" dirty="0" smtClean="0">
                <a:latin typeface="+mn-lt"/>
                <a:cs typeface="Arial" charset="0"/>
              </a:rPr>
              <a:t> con le proprie dita.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Se toccati, i </a:t>
            </a:r>
            <a:r>
              <a:rPr lang="it-IT" sz="800" dirty="0" err="1" smtClean="0">
                <a:latin typeface="+mn-lt"/>
                <a:cs typeface="Arial" charset="0"/>
              </a:rPr>
              <a:t>pad</a:t>
            </a:r>
            <a:r>
              <a:rPr lang="it-IT" sz="800" dirty="0" smtClean="0">
                <a:latin typeface="+mn-lt"/>
                <a:cs typeface="Arial" charset="0"/>
              </a:rPr>
              <a:t> si illuminano.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Oltre a un comando binario Acceso/Spento, ciascun </a:t>
            </a:r>
            <a:r>
              <a:rPr lang="it-IT" sz="800" dirty="0" err="1" smtClean="0">
                <a:latin typeface="+mn-lt"/>
                <a:cs typeface="Arial" charset="0"/>
              </a:rPr>
              <a:t>pad</a:t>
            </a:r>
            <a:r>
              <a:rPr lang="it-IT" sz="800" dirty="0" smtClean="0">
                <a:latin typeface="+mn-lt"/>
                <a:cs typeface="Arial" charset="0"/>
              </a:rPr>
              <a:t> è in grado di trasferire informazioni sulla velocità per modulare il comando.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Ad esempio: in modalità campionatore, la velocità potrebbe controllare il volume di ascolto di una campionatura. IL volume di ascolto dipende da quanto dolcemente o duramente il DJ tocchi il </a:t>
            </a:r>
            <a:r>
              <a:rPr lang="it-IT" sz="800" dirty="0" err="1" smtClean="0">
                <a:latin typeface="+mn-lt"/>
                <a:cs typeface="Arial" charset="0"/>
              </a:rPr>
              <a:t>pad</a:t>
            </a:r>
            <a:r>
              <a:rPr lang="it-IT" sz="800" dirty="0" smtClean="0">
                <a:latin typeface="+mn-lt"/>
                <a:cs typeface="Arial" charset="0"/>
              </a:rPr>
              <a:t>.</a:t>
            </a:r>
          </a:p>
          <a:p>
            <a:endParaRPr lang="it-IT" sz="800" dirty="0" smtClean="0">
              <a:latin typeface="+mn-lt"/>
              <a:cs typeface="Arial" charset="0"/>
            </a:endParaRPr>
          </a:p>
          <a:p>
            <a:r>
              <a:rPr lang="it-IT" sz="800" b="1" u="sng" dirty="0" smtClean="0">
                <a:latin typeface="+mn-lt"/>
                <a:cs typeface="Arial" charset="0"/>
              </a:rPr>
              <a:t>Manopole rotanti sensibili alla pressione</a:t>
            </a:r>
          </a:p>
          <a:p>
            <a:r>
              <a:rPr lang="it-IT" sz="800" dirty="0" smtClean="0">
                <a:latin typeface="+mn-lt"/>
                <a:cs typeface="Arial" charset="0"/>
              </a:rPr>
              <a:t>le manopole rotanti rilevano la pressione esercitata dalla mano dell’utente.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A modalità scratch attiva (pulsante “</a:t>
            </a:r>
            <a:r>
              <a:rPr lang="it-IT" sz="800" dirty="0" err="1" smtClean="0">
                <a:latin typeface="+mn-lt"/>
                <a:cs typeface="Arial" charset="0"/>
              </a:rPr>
              <a:t>Vinyl</a:t>
            </a:r>
            <a:r>
              <a:rPr lang="it-IT" sz="800" dirty="0" smtClean="0">
                <a:latin typeface="+mn-lt"/>
                <a:cs typeface="Arial" charset="0"/>
              </a:rPr>
              <a:t>” per attivarla/disattivarla), le manopole rotanti </a:t>
            </a:r>
            <a:r>
              <a:rPr lang="it-IT" sz="800" dirty="0" err="1" smtClean="0">
                <a:latin typeface="+mn-lt"/>
                <a:cs typeface="Arial" charset="0"/>
              </a:rPr>
              <a:t>scratchano</a:t>
            </a:r>
            <a:r>
              <a:rPr lang="it-IT" sz="800" dirty="0" smtClean="0">
                <a:latin typeface="+mn-lt"/>
                <a:cs typeface="Arial" charset="0"/>
              </a:rPr>
              <a:t> non appena viene rilevato il peso della mano, interrompendo lo scratch a peso della mano non più rilevato. Ciò permette ai DJ di:</a:t>
            </a:r>
          </a:p>
          <a:p>
            <a:pPr marL="285750" lvl="1" indent="-114300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interrompere l’ascolto premendo sulla manopola rotante.</a:t>
            </a:r>
          </a:p>
          <a:p>
            <a:pPr marL="285750" lvl="1" indent="-114300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riavviare l’ascolto risollevando la propria mano.</a:t>
            </a:r>
          </a:p>
          <a:p>
            <a:pPr marL="285750" lvl="1" indent="-114300">
              <a:buFont typeface="Arial" charset="0"/>
              <a:buChar char="•"/>
            </a:pPr>
            <a:r>
              <a:rPr lang="it-IT" sz="800" dirty="0" err="1" smtClean="0">
                <a:latin typeface="+mn-lt"/>
                <a:cs typeface="Arial" charset="0"/>
              </a:rPr>
              <a:t>scratchare</a:t>
            </a:r>
            <a:r>
              <a:rPr lang="it-IT" sz="800" dirty="0" smtClean="0">
                <a:latin typeface="+mn-lt"/>
                <a:cs typeface="Arial" charset="0"/>
              </a:rPr>
              <a:t> girando la manopola rotante mentre la si tiene premuta, interrompendo poi lo </a:t>
            </a:r>
            <a:r>
              <a:rPr lang="it-IT" sz="800" dirty="0" err="1" smtClean="0">
                <a:latin typeface="+mn-lt"/>
                <a:cs typeface="Arial" charset="0"/>
              </a:rPr>
              <a:t>scratching</a:t>
            </a:r>
            <a:r>
              <a:rPr lang="it-IT" sz="800" dirty="0" smtClean="0">
                <a:latin typeface="+mn-lt"/>
                <a:cs typeface="Arial" charset="0"/>
              </a:rPr>
              <a:t> risollevando la propria mano.</a:t>
            </a:r>
          </a:p>
          <a:p>
            <a:pPr marL="285750" lvl="1" indent="-114300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variare la tonalità (a riproduzione avviata) / navigare nei brani (a riproduzione disattivata) girando la manopole rotanti agendo sull’anello esterno, in modo tale da evitare di applicare alcun tipo di pressione verso il basso.</a:t>
            </a:r>
          </a:p>
          <a:p>
            <a:pPr marL="115888" indent="-115888">
              <a:buFont typeface="Arial" charset="0"/>
              <a:buChar char="•"/>
            </a:pPr>
            <a:r>
              <a:rPr lang="it-IT" sz="800" dirty="0" smtClean="0">
                <a:latin typeface="+mn-lt"/>
                <a:cs typeface="Arial" charset="0"/>
              </a:rPr>
              <a:t>A modalità scratch disattivata, è possibile far girare le manopole rotanti per variare la tonalità o navigare all’interno dei brani, indipendentemente dalla pressione esercitata.</a:t>
            </a:r>
            <a:endParaRPr lang="it-IT" sz="800" dirty="0">
              <a:latin typeface="+mn-lt"/>
              <a:cs typeface="Arial" charset="0"/>
            </a:endParaRPr>
          </a:p>
        </p:txBody>
      </p: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4" y="6592093"/>
            <a:ext cx="2135088" cy="15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139952"/>
            <a:ext cx="2279650" cy="166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7" y="1910106"/>
            <a:ext cx="211973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1913" y="8667164"/>
            <a:ext cx="4632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600" dirty="0" smtClean="0">
                <a:solidFill>
                  <a:schemeClr val="bg1"/>
                </a:solidFill>
                <a:latin typeface="Calibri" pitchFamily="-105" charset="0"/>
              </a:rPr>
              <a:t>Hercules® è un marchio registrato da Guillemot Corporation S.A. Microsoft® Windows® XP, Vista , 7 e 8 sono marchi registrati da Microsoft Corporation negli Stati Uniti e/o altri paesi. Intel® Core™ sono marchi registrati da Intel Corporation. Apple®, il logo Apple e Mac OS® sono marchi registrati da Apple Computer, Inc. Tutti gli altri marchi e nomi commerciali vengono qui citati previa autorizzazione e appartengono ai legittimi proprietari. Foto puramente indicative.</a:t>
            </a:r>
            <a:endParaRPr lang="it-IT" sz="600" dirty="0">
              <a:solidFill>
                <a:schemeClr val="bg1"/>
              </a:solidFill>
              <a:latin typeface="Calibri" pitchFamily="-105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25145" y="8244408"/>
            <a:ext cx="2078882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800" dirty="0" smtClean="0">
                <a:solidFill>
                  <a:schemeClr val="bg1"/>
                </a:solidFill>
                <a:ea typeface="ＭＳ Ｐゴシック" pitchFamily="-106" charset="-128"/>
              </a:rPr>
              <a:t>Numero riferimento / Codice a barre</a:t>
            </a:r>
          </a:p>
          <a:p>
            <a:pPr algn="ctr">
              <a:defRPr/>
            </a:pPr>
            <a:endParaRPr lang="it-IT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it-IT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Internazionale: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3362934744526</a:t>
            </a:r>
            <a:endParaRPr lang="en-US" sz="8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ea typeface="ＭＳ Ｐゴシック" pitchFamily="-106" charset="-128"/>
              </a:rPr>
              <a:t>USA 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66329641970 5</a:t>
            </a:r>
            <a:endParaRPr lang="it-IT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7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41146" y="1259632"/>
            <a:ext cx="1519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Visuale superiore</a:t>
            </a:r>
            <a:endParaRPr lang="it-IT" sz="11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51036" y="4886454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Visuale frontale</a:t>
            </a:r>
            <a:endParaRPr lang="it-IT" sz="11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62234" y="6326614"/>
            <a:ext cx="1642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Visuale posteriore</a:t>
            </a:r>
            <a:endParaRPr lang="it-IT" sz="11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1146" y="1521242"/>
            <a:ext cx="5695092" cy="3266782"/>
          </a:xfrm>
          <a:prstGeom prst="roundRect">
            <a:avLst>
              <a:gd name="adj" fmla="val 587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541146" y="5148064"/>
            <a:ext cx="5695092" cy="1178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à coins arrondis 39"/>
          <p:cNvSpPr/>
          <p:nvPr/>
        </p:nvSpPr>
        <p:spPr>
          <a:xfrm>
            <a:off x="551036" y="6588224"/>
            <a:ext cx="5685202" cy="10964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4" y="6660430"/>
            <a:ext cx="5073377" cy="9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9" y="5188864"/>
            <a:ext cx="5109863" cy="10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1" y="1702939"/>
            <a:ext cx="488250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61913" y="8667164"/>
            <a:ext cx="4632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600" dirty="0" smtClean="0">
                <a:solidFill>
                  <a:schemeClr val="bg1"/>
                </a:solidFill>
                <a:latin typeface="Calibri" pitchFamily="-105" charset="0"/>
              </a:rPr>
              <a:t>Hercules® è un marchio registrato da Guillemot Corporation S.A. Microsoft® Windows® XP, Vista , 7 e 8 sono marchi registrati da Microsoft Corporation negli Stati Uniti e/o altri paesi. Intel® Core™ sono marchi registrati da Intel Corporation. Apple®, il logo Apple e Mac OS® sono marchi registrati da Apple Computer, Inc. Tutti gli altri marchi e nomi commerciali vengono qui citati previa autorizzazione e appartengono ai legittimi proprietari. Foto puramente indicative.</a:t>
            </a:r>
            <a:endParaRPr lang="it-IT" sz="600" dirty="0">
              <a:solidFill>
                <a:schemeClr val="bg1"/>
              </a:solidFill>
              <a:latin typeface="Calibri" pitchFamily="-105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25145" y="8244408"/>
            <a:ext cx="2078882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800" dirty="0" smtClean="0">
                <a:solidFill>
                  <a:schemeClr val="bg1"/>
                </a:solidFill>
                <a:ea typeface="ＭＳ Ｐゴシック" pitchFamily="-106" charset="-128"/>
              </a:rPr>
              <a:t>Numero riferimento / Codice a barre</a:t>
            </a:r>
          </a:p>
          <a:p>
            <a:pPr algn="ctr">
              <a:defRPr/>
            </a:pPr>
            <a:endParaRPr lang="it-IT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it-IT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Internazionale: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3362934744526</a:t>
            </a:r>
            <a:endParaRPr lang="en-US" sz="8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ea typeface="ＭＳ Ｐゴシック" pitchFamily="-106" charset="-128"/>
              </a:rPr>
              <a:t>USA 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66329641970 5</a:t>
            </a:r>
            <a:endParaRPr lang="it-IT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5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1033</Words>
  <Application>Microsoft Office PowerPoint</Application>
  <PresentationFormat>Affichage à l'écran (4:3)</PresentationFormat>
  <Paragraphs>123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Gindreau</dc:creator>
  <cp:lastModifiedBy>Philippe Le Strat</cp:lastModifiedBy>
  <cp:revision>401</cp:revision>
  <cp:lastPrinted>2012-04-27T08:28:36Z</cp:lastPrinted>
  <dcterms:created xsi:type="dcterms:W3CDTF">2012-04-17T06:22:16Z</dcterms:created>
  <dcterms:modified xsi:type="dcterms:W3CDTF">2014-08-04T08:37:15Z</dcterms:modified>
</cp:coreProperties>
</file>