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258" r:id="rId3"/>
    <p:sldId id="259" r:id="rId4"/>
  </p:sldIdLst>
  <p:sldSz cx="6858000" cy="9144000" type="screen4x3"/>
  <p:notesSz cx="6799263" cy="9929813"/>
  <p:defaultTextStyle>
    <a:defPPr>
      <a:defRPr lang="fr-FR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  <a:srgbClr val="E7E7E7"/>
    <a:srgbClr val="0C0CCA"/>
    <a:srgbClr val="FDEADA"/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39" autoAdjust="0"/>
  </p:normalViewPr>
  <p:slideViewPr>
    <p:cSldViewPr>
      <p:cViewPr>
        <p:scale>
          <a:sx n="150" d="100"/>
          <a:sy n="150" d="100"/>
        </p:scale>
        <p:origin x="-72" y="206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4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35A09CB8-EE1B-144A-91CA-A6AA8763EA00}" type="datetime1">
              <a:rPr lang="fr-FR"/>
              <a:pPr>
                <a:defRPr/>
              </a:pPr>
              <a:t>04/08/2014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4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5BDAE2CE-268C-0042-8765-71551A1248D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3081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4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6526BA1E-9214-384F-AE3E-3FD5C9082F4E}" type="datetime1">
              <a:rPr lang="fr-FR"/>
              <a:pPr>
                <a:defRPr/>
              </a:pPr>
              <a:t>04/08/2014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24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4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A764CEC1-F003-0440-9A15-578C642CEC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1500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defTabSz="912846">
              <a:buNone/>
            </a:pPr>
            <a:fld id="{F8D4A445-F0F9-0242-97A7-BFD9386061F7}" type="slidenum">
              <a:rPr lang="nl-NL" sz="1200" b="0" i="0">
                <a:solidFill>
                  <a:schemeClr val="tx1"/>
                </a:solidFill>
                <a:latin typeface="Calibri"/>
                <a:ea typeface="ＭＳ Ｐゴシック"/>
                <a:cs typeface="ＭＳ Ｐゴシック"/>
              </a:rPr>
              <a:t>1</a:t>
            </a:fld>
            <a:endParaRPr lang="fr-FR">
              <a:latin typeface="Calibri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defTabSz="912846">
              <a:buNone/>
            </a:pPr>
            <a:fld id="{F8D4A445-F0F9-0242-97A7-BFD9386061F7}" type="slidenum">
              <a:rPr lang="nl-NL" sz="1200" b="0" i="0">
                <a:solidFill>
                  <a:schemeClr val="tx1"/>
                </a:solidFill>
                <a:latin typeface="Calibri"/>
                <a:ea typeface="ＭＳ Ｐゴシック"/>
                <a:cs typeface="ＭＳ Ｐゴシック"/>
              </a:rPr>
              <a:t>2</a:t>
            </a:fld>
            <a:endParaRPr lang="fr-FR">
              <a:latin typeface="Calibri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defTabSz="912846">
              <a:buNone/>
            </a:pPr>
            <a:fld id="{F8D4A445-F0F9-0242-97A7-BFD9386061F7}" type="slidenum">
              <a:rPr lang="nl-NL" sz="1200" b="0" i="0">
                <a:solidFill>
                  <a:schemeClr val="tx1"/>
                </a:solidFill>
                <a:latin typeface="Calibri"/>
                <a:ea typeface="ＭＳ Ｐゴシック"/>
                <a:cs typeface="ＭＳ Ｐゴシック"/>
              </a:rPr>
              <a:t>3</a:t>
            </a:fld>
            <a:endParaRPr lang="fr-FR">
              <a:latin typeface="Calibri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838D9-5436-2D4C-8E77-718304514EF8}" type="datetime1">
              <a:rPr lang="en-US"/>
              <a:pPr>
                <a:defRPr/>
              </a:pPr>
              <a:t>8/4/2014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53A75-1FD8-FE4B-992C-FCE825AA09C3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D78B6-B0DA-DD44-B34D-F1B113F13CD8}" type="datetime1">
              <a:rPr lang="en-US"/>
              <a:pPr>
                <a:defRPr/>
              </a:pPr>
              <a:t>8/4/2014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ABE1C-341A-D641-815F-08AF4C388EF4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9394F-B53E-1540-9514-0377F240DD5B}" type="datetime1">
              <a:rPr lang="en-US"/>
              <a:pPr>
                <a:defRPr/>
              </a:pPr>
              <a:t>8/4/2014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D5F81-82CA-A641-8D13-15DCB360BC7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B287F-0342-B548-941A-F270B8D2DC42}" type="datetime1">
              <a:rPr lang="en-US"/>
              <a:pPr>
                <a:defRPr/>
              </a:pPr>
              <a:t>8/4/2014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CF025-9F35-CC47-87B3-6BA641477890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6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6" y="3875619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AF202-7332-4D43-B8BE-5F6C240B5CE9}" type="datetime1">
              <a:rPr lang="en-US"/>
              <a:pPr>
                <a:defRPr/>
              </a:pPr>
              <a:t>8/4/2014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2FCC7-0328-A145-B0E7-D1F908A7A39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1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1EEEA-1F74-824F-9B51-5919BDC74DC7}" type="datetime1">
              <a:rPr lang="en-US"/>
              <a:pPr>
                <a:defRPr/>
              </a:pPr>
              <a:t>8/4/2014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2976E-1686-E341-BE86-05378E9EBE2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5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7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2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5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7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2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E75B5-12BB-1B40-A379-1EDCE117232E}" type="datetime1">
              <a:rPr lang="en-US"/>
              <a:pPr>
                <a:defRPr/>
              </a:pPr>
              <a:t>8/4/2014</a:t>
            </a:fld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3D38D-74B9-254D-AC7B-4FEF01633CC2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FC470-18AB-B345-B0B9-2D96CB604C3A}" type="datetime1">
              <a:rPr lang="en-US"/>
              <a:pPr>
                <a:defRPr/>
              </a:pPr>
              <a:t>8/4/2014</a:t>
            </a:fld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92099-0536-2241-8375-DAD99ED437D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F13F4-9FBB-D344-962C-2813737876B2}" type="datetime1">
              <a:rPr lang="en-US"/>
              <a:pPr>
                <a:defRPr/>
              </a:pPr>
              <a:t>8/4/2014</a:t>
            </a:fld>
            <a:endParaRPr lang="fr-BE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7B07B-1E1A-054E-BCFB-63C5B2968FE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pic>
        <p:nvPicPr>
          <p:cNvPr id="5" name="Picture 2" descr="D:\Mes Documents\Mes documents\Documents\Marketing plan\2011\Hercules templates\BandeauDJ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7786689"/>
            <a:ext cx="6858000" cy="135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6858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3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ZoneTexte 37"/>
          <p:cNvSpPr txBox="1">
            <a:spLocks noChangeArrowheads="1"/>
          </p:cNvSpPr>
          <p:nvPr userDrawn="1"/>
        </p:nvSpPr>
        <p:spPr bwMode="auto">
          <a:xfrm>
            <a:off x="61913" y="936625"/>
            <a:ext cx="15732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defTabSz="912846">
              <a:buNone/>
            </a:pPr>
            <a:r>
              <a:rPr sz="1200" b="1" i="0">
                <a:solidFill>
                  <a:schemeClr val="tx1"/>
                </a:solidFill>
                <a:latin typeface="Calibri"/>
                <a:ea typeface="ＭＳ Ｐゴシック"/>
                <a:cs typeface="ＭＳ Ｐゴシック"/>
              </a:rPr>
              <a:t>www.hercules.com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613" y="157163"/>
            <a:ext cx="1112837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8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172" indent="0">
              <a:buNone/>
              <a:defRPr sz="1200"/>
            </a:lvl2pPr>
            <a:lvl3pPr marL="914343" indent="0">
              <a:buNone/>
              <a:defRPr sz="1000"/>
            </a:lvl3pPr>
            <a:lvl4pPr marL="1371515" indent="0">
              <a:buNone/>
              <a:defRPr sz="900"/>
            </a:lvl4pPr>
            <a:lvl5pPr marL="1828686" indent="0">
              <a:buNone/>
              <a:defRPr sz="900"/>
            </a:lvl5pPr>
            <a:lvl6pPr marL="2285857" indent="0">
              <a:buNone/>
              <a:defRPr sz="900"/>
            </a:lvl6pPr>
            <a:lvl7pPr marL="2743029" indent="0">
              <a:buNone/>
              <a:defRPr sz="900"/>
            </a:lvl7pPr>
            <a:lvl8pPr marL="3200200" indent="0">
              <a:buNone/>
              <a:defRPr sz="900"/>
            </a:lvl8pPr>
            <a:lvl9pPr marL="3657372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504BD-58EE-A04E-9880-F8BDE935A07B}" type="datetime1">
              <a:rPr lang="en-US"/>
              <a:pPr>
                <a:defRPr/>
              </a:pPr>
              <a:t>8/4/2014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06AC8-FBCD-F34F-8A4A-47ED39E53E4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4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2" indent="0">
              <a:buNone/>
              <a:defRPr sz="2800"/>
            </a:lvl2pPr>
            <a:lvl3pPr marL="914343" indent="0">
              <a:buNone/>
              <a:defRPr sz="2400"/>
            </a:lvl3pPr>
            <a:lvl4pPr marL="1371515" indent="0">
              <a:buNone/>
              <a:defRPr sz="2000"/>
            </a:lvl4pPr>
            <a:lvl5pPr marL="1828686" indent="0">
              <a:buNone/>
              <a:defRPr sz="2000"/>
            </a:lvl5pPr>
            <a:lvl6pPr marL="2285857" indent="0">
              <a:buNone/>
              <a:defRPr sz="2000"/>
            </a:lvl6pPr>
            <a:lvl7pPr marL="2743029" indent="0">
              <a:buNone/>
              <a:defRPr sz="2000"/>
            </a:lvl7pPr>
            <a:lvl8pPr marL="3200200" indent="0">
              <a:buNone/>
              <a:defRPr sz="2000"/>
            </a:lvl8pPr>
            <a:lvl9pPr marL="3657372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172" indent="0">
              <a:buNone/>
              <a:defRPr sz="1200"/>
            </a:lvl2pPr>
            <a:lvl3pPr marL="914343" indent="0">
              <a:buNone/>
              <a:defRPr sz="1000"/>
            </a:lvl3pPr>
            <a:lvl4pPr marL="1371515" indent="0">
              <a:buNone/>
              <a:defRPr sz="900"/>
            </a:lvl4pPr>
            <a:lvl5pPr marL="1828686" indent="0">
              <a:buNone/>
              <a:defRPr sz="900"/>
            </a:lvl5pPr>
            <a:lvl6pPr marL="2285857" indent="0">
              <a:buNone/>
              <a:defRPr sz="900"/>
            </a:lvl6pPr>
            <a:lvl7pPr marL="2743029" indent="0">
              <a:buNone/>
              <a:defRPr sz="900"/>
            </a:lvl7pPr>
            <a:lvl8pPr marL="3200200" indent="0">
              <a:buNone/>
              <a:defRPr sz="900"/>
            </a:lvl8pPr>
            <a:lvl9pPr marL="3657372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A0108-C652-7D45-9C25-BF80B6C232B4}" type="datetime1">
              <a:rPr lang="en-US"/>
              <a:pPr>
                <a:defRPr/>
              </a:pPr>
              <a:t>8/4/2014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CCBBE-D8CA-194B-A9A1-3FD844DB6211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8C9BCE1D-4852-664C-B1CB-D24D13DA4690}" type="datetime1">
              <a:rPr lang="en-US"/>
              <a:pPr>
                <a:defRPr/>
              </a:pPr>
              <a:t>8/4/2014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 defTabSz="91434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DDA10C55-6B16-3541-A661-0B74703B9B26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443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4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6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5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7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2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9"/>
          <p:cNvSpPr>
            <a:spLocks noChangeArrowheads="1"/>
          </p:cNvSpPr>
          <p:nvPr/>
        </p:nvSpPr>
        <p:spPr bwMode="auto">
          <a:xfrm>
            <a:off x="206375" y="3933502"/>
            <a:ext cx="4602164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88880" indent="-88880" defTabSz="912846">
              <a:tabLst>
                <a:tab pos="1524000" algn="l"/>
              </a:tabLst>
            </a:pPr>
            <a:r>
              <a:rPr lang="nl-NL" sz="1400" b="1" spc="-10" dirty="0">
                <a:ea typeface="Arial" pitchFamily="-105" charset="0"/>
                <a:cs typeface="Arial" pitchFamily="-105" charset="0"/>
              </a:rPr>
              <a:t>Een nieuw ontwerp voor de DJ-controller met twee XL-formaat </a:t>
            </a:r>
            <a:r>
              <a:rPr lang="nl-NL" sz="1400" b="1" spc="-10" dirty="0" smtClean="0">
                <a:ea typeface="Arial" pitchFamily="-105" charset="0"/>
                <a:cs typeface="Arial" pitchFamily="-105" charset="0"/>
              </a:rPr>
              <a:t>decks</a:t>
            </a:r>
            <a:endParaRPr lang="nl-NL" sz="1400" b="1" i="0" dirty="0" smtClean="0">
              <a:latin typeface="Arial"/>
              <a:cs typeface="Arial"/>
            </a:endParaRPr>
          </a:p>
          <a:p>
            <a:pPr marL="88880" indent="-88880" algn="l" defTabSz="912846">
              <a:buNone/>
              <a:tabLst>
                <a:tab pos="1524000" algn="l"/>
              </a:tabLst>
            </a:pPr>
            <a:endParaRPr lang="nl-NL" sz="900" b="1" dirty="0" smtClean="0">
              <a:latin typeface="Calibri" pitchFamily="-105" charset="0"/>
            </a:endParaRPr>
          </a:p>
          <a:p>
            <a:pPr marL="88880" indent="-88880" algn="l" defTabSz="912846">
              <a:buNone/>
              <a:tabLst>
                <a:tab pos="1524000" algn="l"/>
              </a:tabLst>
            </a:pPr>
            <a:r>
              <a:rPr lang="nl-NL" sz="850" b="1" i="0" dirty="0" smtClean="0">
                <a:solidFill>
                  <a:schemeClr val="tx1"/>
                </a:solidFill>
                <a:latin typeface="Calibri"/>
                <a:ea typeface="ＭＳ Ｐゴシック"/>
                <a:cs typeface="ＭＳ Ｐゴシック"/>
              </a:rPr>
              <a:t>Grote jogwielen voor de betere DJ-ervaring</a:t>
            </a:r>
            <a:endParaRPr lang="nl-NL" sz="850" dirty="0" smtClean="0">
              <a:latin typeface="Calibri" pitchFamily="-105" charset="0"/>
            </a:endParaRPr>
          </a:p>
          <a:p>
            <a:pPr marL="171450" indent="-171450" algn="l" defTabSz="912846">
              <a:buFont typeface="Arial"/>
              <a:buChar char="•"/>
              <a:tabLst>
                <a:tab pos="1524000" algn="l"/>
              </a:tabLst>
            </a:pP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ＭＳ Ｐゴシック"/>
              </a:rPr>
              <a:t>Dezelfde grootte als jogwielen van DJ-cd-spelers</a:t>
            </a:r>
          </a:p>
          <a:p>
            <a:pPr marL="627096" lvl="1" indent="-171450" algn="l" defTabSz="912846">
              <a:buFont typeface="Arial"/>
              <a:buChar char="•"/>
              <a:tabLst>
                <a:tab pos="1524000" algn="l"/>
              </a:tabLst>
            </a:pP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ＭＳ Ｐゴシック"/>
              </a:rPr>
              <a:t>15 cm diameter aan de onderkant</a:t>
            </a:r>
          </a:p>
          <a:p>
            <a:pPr marL="627096" lvl="1" indent="-171450" algn="l" defTabSz="912846">
              <a:buFont typeface="Arial"/>
              <a:buChar char="•"/>
              <a:tabLst>
                <a:tab pos="1524000" algn="l"/>
              </a:tabLst>
            </a:pP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ＭＳ Ｐゴシック"/>
              </a:rPr>
              <a:t>13 cm diameter aan de bovenkant</a:t>
            </a:r>
          </a:p>
          <a:p>
            <a:pPr marL="171450" indent="-171450" algn="l" defTabSz="912846">
              <a:buFont typeface="Arial"/>
              <a:buChar char="•"/>
              <a:tabLst>
                <a:tab pos="1524000" algn="l"/>
              </a:tabLst>
            </a:pP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ＭＳ Ｐゴシック"/>
              </a:rPr>
              <a:t>Mechanische drukdetectie voor intuïtief scratchen</a:t>
            </a:r>
          </a:p>
          <a:p>
            <a:pPr marL="171450" indent="-171450" algn="l" defTabSz="912846">
              <a:buFont typeface="Arial"/>
              <a:buChar char="•"/>
              <a:tabLst>
                <a:tab pos="1524000" algn="l"/>
              </a:tabLst>
            </a:pP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ＭＳ Ｐゴシック"/>
              </a:rPr>
              <a:t>Meer dan 750 stappen per omwenteling: zeer exacte positiebepaling</a:t>
            </a:r>
          </a:p>
          <a:p>
            <a:pPr marL="88880" indent="-88880" algn="l" defTabSz="912846">
              <a:buNone/>
              <a:tabLst>
                <a:tab pos="1524000" algn="l"/>
              </a:tabLst>
            </a:pPr>
            <a:endParaRPr lang="nl-NL" sz="850" b="1" dirty="0" smtClean="0">
              <a:latin typeface="Calibri" pitchFamily="-105" charset="0"/>
            </a:endParaRPr>
          </a:p>
          <a:p>
            <a:pPr marL="88880" indent="-88880" algn="l" defTabSz="912846">
              <a:buNone/>
              <a:tabLst>
                <a:tab pos="1524000" algn="l"/>
              </a:tabLst>
            </a:pPr>
            <a:r>
              <a:rPr lang="nl-NL" sz="850" b="1" i="0" dirty="0" smtClean="0">
                <a:solidFill>
                  <a:schemeClr val="tx1"/>
                </a:solidFill>
                <a:latin typeface="Calibri"/>
                <a:ea typeface="ＭＳ Ｐゴシック"/>
                <a:cs typeface="ＭＳ Ｐゴシック"/>
              </a:rPr>
              <a:t>Mixen wordt nog leuker dankzij de AIR-bediening</a:t>
            </a:r>
          </a:p>
          <a:p>
            <a:pPr marL="171450" indent="-171450" algn="l" defTabSz="912846">
              <a:buFont typeface="Arial"/>
              <a:buChar char="•"/>
              <a:tabLst>
                <a:tab pos="1524000" algn="l"/>
              </a:tabLst>
            </a:pP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ＭＳ Ｐゴシック"/>
              </a:rPr>
              <a:t>Dankzij de </a:t>
            </a:r>
            <a:r>
              <a:rPr lang="nl-NL" sz="850" b="0" i="0" dirty="0" err="1" smtClean="0">
                <a:solidFill>
                  <a:schemeClr val="tx1"/>
                </a:solidFill>
                <a:latin typeface="Calibri"/>
                <a:ea typeface="ＭＳ Ｐゴシック"/>
                <a:cs typeface="ＭＳ Ｐゴシック"/>
              </a:rPr>
              <a:t>contactloze</a:t>
            </a: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ＭＳ Ｐゴシック"/>
              </a:rPr>
              <a:t> sensor is de mix te bedienen vanaf boven,</a:t>
            </a:r>
          </a:p>
          <a:p>
            <a:pPr marL="171450" indent="-171450" algn="l" defTabSz="912846">
              <a:buNone/>
              <a:tabLst>
                <a:tab pos="1524000" algn="l"/>
              </a:tabLst>
            </a:pP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ＭＳ Ｐゴシック"/>
              </a:rPr>
              <a:t>	zelfs zonder het apparaat aan te raken, tot een afstand van 30 cm</a:t>
            </a:r>
          </a:p>
          <a:p>
            <a:pPr marL="171450" indent="-171450" algn="l" defTabSz="912846">
              <a:buFont typeface="Arial"/>
              <a:buChar char="•"/>
              <a:tabLst>
                <a:tab pos="1524000" algn="l"/>
              </a:tabLst>
            </a:pP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ＭＳ Ｐゴシック"/>
              </a:rPr>
              <a:t>DJ CONTROL AIR+ vertaalt de afstand tot de hand in een MIDI-opdracht</a:t>
            </a:r>
          </a:p>
          <a:p>
            <a:pPr marL="171450" indent="-171450" algn="l" defTabSz="912846">
              <a:buFont typeface="Arial"/>
              <a:buChar char="•"/>
              <a:tabLst>
                <a:tab pos="1524000" algn="l"/>
              </a:tabLst>
            </a:pP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ＭＳ Ｐゴシック"/>
              </a:rPr>
              <a:t>De controller hoeft niet aangeraakt te worden: de mix wordt bestuurd zonder enig fysiek contact</a:t>
            </a:r>
          </a:p>
          <a:p>
            <a:pPr algn="l" defTabSz="912846">
              <a:buNone/>
              <a:tabLst>
                <a:tab pos="1524000" algn="l"/>
              </a:tabLst>
            </a:pPr>
            <a:endParaRPr lang="nl-NL" sz="850" b="1" dirty="0" smtClean="0">
              <a:latin typeface="Calibri" pitchFamily="-105" charset="0"/>
            </a:endParaRPr>
          </a:p>
          <a:p>
            <a:pPr marL="88880" indent="-88880" algn="l" defTabSz="912846">
              <a:buNone/>
              <a:tabLst>
                <a:tab pos="1524000" algn="l"/>
              </a:tabLst>
            </a:pPr>
            <a:r>
              <a:rPr lang="nl-NL" sz="850" b="1" i="0" dirty="0" err="1" smtClean="0">
                <a:solidFill>
                  <a:schemeClr val="tx1"/>
                </a:solidFill>
                <a:latin typeface="Calibri"/>
                <a:ea typeface="ＭＳ Ｐゴシック"/>
                <a:cs typeface="ＭＳ Ｐゴシック"/>
              </a:rPr>
              <a:t>Velocity-pads</a:t>
            </a:r>
            <a:r>
              <a:rPr lang="nl-NL" sz="850" b="1" i="0" dirty="0" smtClean="0">
                <a:solidFill>
                  <a:schemeClr val="tx1"/>
                </a:solidFill>
                <a:latin typeface="Calibri"/>
                <a:ea typeface="ＭＳ Ｐゴシック"/>
                <a:cs typeface="ＭＳ Ｐゴシック"/>
              </a:rPr>
              <a:t> (snelheidsgevoelige </a:t>
            </a:r>
            <a:r>
              <a:rPr lang="nl-NL" sz="850" b="1" i="0" dirty="0" err="1" smtClean="0">
                <a:solidFill>
                  <a:schemeClr val="tx1"/>
                </a:solidFill>
                <a:latin typeface="Calibri"/>
                <a:ea typeface="ＭＳ Ｐゴシック"/>
                <a:cs typeface="ＭＳ Ｐゴシック"/>
              </a:rPr>
              <a:t>pads</a:t>
            </a:r>
            <a:r>
              <a:rPr lang="nl-NL" sz="850" b="1" i="0" dirty="0" smtClean="0">
                <a:solidFill>
                  <a:schemeClr val="tx1"/>
                </a:solidFill>
                <a:latin typeface="Calibri"/>
                <a:ea typeface="ＭＳ Ｐゴシック"/>
                <a:cs typeface="ＭＳ Ｐゴシック"/>
              </a:rPr>
              <a:t>) voor de ultieme creativiteit</a:t>
            </a:r>
            <a:endParaRPr lang="nl-NL" sz="850" dirty="0" smtClean="0">
              <a:latin typeface="Calibri" pitchFamily="-105" charset="0"/>
            </a:endParaRPr>
          </a:p>
          <a:p>
            <a:pPr marL="171450" indent="-171450" algn="l" defTabSz="912846">
              <a:buFont typeface="Arial"/>
              <a:buChar char="•"/>
              <a:tabLst>
                <a:tab pos="1524000" algn="l"/>
              </a:tabLst>
            </a:pP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ＭＳ Ｐゴシック"/>
              </a:rPr>
              <a:t>Elk deck heeft 4 snelheidsgevoelige </a:t>
            </a:r>
            <a:r>
              <a:rPr lang="nl-NL" sz="850" b="0" i="0" dirty="0" err="1" smtClean="0">
                <a:solidFill>
                  <a:schemeClr val="tx1"/>
                </a:solidFill>
                <a:latin typeface="Calibri"/>
                <a:ea typeface="ＭＳ Ｐゴシック"/>
                <a:cs typeface="ＭＳ Ｐゴシック"/>
              </a:rPr>
              <a:t>pads</a:t>
            </a: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ＭＳ Ｐゴシック"/>
              </a:rPr>
              <a:t> voor het verfraaien van uw mix</a:t>
            </a:r>
          </a:p>
          <a:p>
            <a:pPr marL="171450" indent="-171450" algn="l" defTabSz="912846">
              <a:buFont typeface="Arial"/>
              <a:buChar char="•"/>
              <a:tabLst>
                <a:tab pos="1524000" algn="l"/>
              </a:tabLst>
            </a:pP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ＭＳ Ｐゴシック"/>
              </a:rPr>
              <a:t>Instant en met een tikje starten van hot cues en afspelen van samples</a:t>
            </a:r>
          </a:p>
          <a:p>
            <a:pPr marL="171450" indent="-171450" algn="l" defTabSz="912846">
              <a:buFont typeface="Arial"/>
              <a:buChar char="•"/>
              <a:tabLst>
                <a:tab pos="1524000" algn="l"/>
              </a:tabLst>
            </a:pP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ＭＳ Ｐゴシック"/>
              </a:rPr>
              <a:t>Hoe harder op de </a:t>
            </a:r>
            <a:r>
              <a:rPr lang="nl-NL" sz="850" b="0" i="0" dirty="0" err="1" smtClean="0">
                <a:solidFill>
                  <a:schemeClr val="tx1"/>
                </a:solidFill>
                <a:latin typeface="Calibri"/>
                <a:ea typeface="ＭＳ Ｐゴシック"/>
                <a:cs typeface="ＭＳ Ｐゴシック"/>
              </a:rPr>
              <a:t>pads</a:t>
            </a: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ＭＳ Ｐゴシック"/>
              </a:rPr>
              <a:t> wordt getikt, hoe hoger het afspeelvolume van de samples</a:t>
            </a:r>
          </a:p>
          <a:p>
            <a:pPr marL="88880" indent="-88880" algn="l" defTabSz="912846">
              <a:buNone/>
              <a:tabLst>
                <a:tab pos="1524000" algn="l"/>
              </a:tabLst>
            </a:pPr>
            <a:endParaRPr lang="nl-NL" sz="850" b="1" dirty="0" smtClean="0">
              <a:latin typeface="Calibri" pitchFamily="-105" charset="0"/>
            </a:endParaRPr>
          </a:p>
          <a:p>
            <a:pPr marL="88880" indent="-88880" algn="l" defTabSz="912846">
              <a:buNone/>
              <a:tabLst>
                <a:tab pos="1524000" algn="l"/>
              </a:tabLst>
            </a:pPr>
            <a:r>
              <a:rPr lang="nl-NL" sz="850" b="1" i="0" dirty="0" smtClean="0">
                <a:solidFill>
                  <a:schemeClr val="tx1"/>
                </a:solidFill>
                <a:latin typeface="Calibri"/>
                <a:ea typeface="ＭＳ Ｐゴシック"/>
                <a:cs typeface="ＭＳ Ｐゴシック"/>
              </a:rPr>
              <a:t>Ergonomisch ontwerp</a:t>
            </a:r>
          </a:p>
          <a:p>
            <a:pPr marL="171450" indent="-171450" algn="l" defTabSz="912846">
              <a:buFont typeface="Arial"/>
              <a:buChar char="•"/>
              <a:tabLst>
                <a:tab pos="1524000" algn="l"/>
              </a:tabLst>
            </a:pP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ＭＳ Ｐゴシック"/>
              </a:rPr>
              <a:t>Comfortabele afmetingen: 45 cm breed voor handig veel ruimte tussen de bedieningselementen tijdens optredens</a:t>
            </a:r>
          </a:p>
          <a:p>
            <a:pPr marL="171450" indent="-171450" defTabSz="912846">
              <a:buFont typeface="Arial"/>
              <a:buChar char="•"/>
              <a:tabLst>
                <a:tab pos="1524000" algn="l"/>
              </a:tabLst>
            </a:pP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ＭＳ Ｐゴシック"/>
              </a:rPr>
              <a:t>Zachte rubberen bekleding van draai- en transportknoppen voor prettige bediening</a:t>
            </a:r>
            <a:r>
              <a:rPr lang="nl-NL" sz="850" dirty="0">
                <a:latin typeface="Calibri"/>
                <a:ea typeface="ＭＳ Ｐゴシック"/>
                <a:cs typeface="ＭＳ Ｐゴシック"/>
              </a:rPr>
              <a:t>: vingers glijden niet </a:t>
            </a:r>
            <a:r>
              <a:rPr lang="nl-NL" sz="850" dirty="0" smtClean="0">
                <a:latin typeface="Calibri"/>
                <a:ea typeface="ＭＳ Ｐゴシック"/>
                <a:cs typeface="ＭＳ Ｐゴシック"/>
              </a:rPr>
              <a:t>uit</a:t>
            </a:r>
          </a:p>
          <a:p>
            <a:pPr defTabSz="912846">
              <a:tabLst>
                <a:tab pos="1524000" algn="l"/>
              </a:tabLst>
            </a:pPr>
            <a:endParaRPr lang="nl-NL" sz="850" b="1" dirty="0" smtClean="0">
              <a:latin typeface="Calibri" pitchFamily="-105" charset="0"/>
            </a:endParaRPr>
          </a:p>
          <a:p>
            <a:pPr marL="88880" indent="-88880" algn="l" defTabSz="912846">
              <a:buNone/>
              <a:tabLst>
                <a:tab pos="1524000" algn="l"/>
              </a:tabLst>
            </a:pPr>
            <a:r>
              <a:rPr lang="nl-NL" sz="850" b="1" i="0" dirty="0" smtClean="0">
                <a:solidFill>
                  <a:schemeClr val="tx1"/>
                </a:solidFill>
                <a:latin typeface="Calibri"/>
                <a:ea typeface="ＭＳ Ｐゴシック"/>
                <a:cs typeface="ＭＳ Ｐゴシック"/>
              </a:rPr>
              <a:t>Flexibele microfooningang</a:t>
            </a:r>
            <a:endParaRPr lang="nl-NL" sz="850" dirty="0" smtClean="0">
              <a:latin typeface="Calibri" pitchFamily="-105" charset="0"/>
            </a:endParaRPr>
          </a:p>
          <a:p>
            <a:pPr marL="171450" indent="-171450" algn="l" defTabSz="912846">
              <a:buFont typeface="Arial"/>
              <a:buChar char="•"/>
              <a:tabLst>
                <a:tab pos="1524000" algn="l"/>
              </a:tabLst>
            </a:pP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ＭＳ Ｐゴシック"/>
              </a:rPr>
              <a:t>Hoge audiokwaliteit voor gebalanceerde en </a:t>
            </a:r>
            <a:r>
              <a:rPr lang="nl-NL" sz="850" b="0" i="0" dirty="0" err="1" smtClean="0">
                <a:solidFill>
                  <a:schemeClr val="tx1"/>
                </a:solidFill>
                <a:latin typeface="Calibri"/>
                <a:ea typeface="ＭＳ Ｐゴシック"/>
                <a:cs typeface="ＭＳ Ｐゴシック"/>
              </a:rPr>
              <a:t>ongebalanceerde</a:t>
            </a: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ＭＳ Ｐゴシック"/>
              </a:rPr>
              <a:t> dynamische microfoons</a:t>
            </a:r>
          </a:p>
          <a:p>
            <a:pPr marL="171450" indent="-171450" algn="l" defTabSz="912846">
              <a:buFont typeface="Arial"/>
              <a:buChar char="•"/>
              <a:tabLst>
                <a:tab pos="1524000" algn="l"/>
              </a:tabLst>
            </a:pP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ＭＳ Ｐゴシック"/>
              </a:rPr>
              <a:t>Twee bedieningsmodi om stem in de mix te verwerken:</a:t>
            </a:r>
          </a:p>
          <a:p>
            <a:pPr marL="627096" lvl="1" indent="-171450" algn="l" defTabSz="912846">
              <a:buFont typeface="Arial"/>
              <a:buChar char="•"/>
              <a:tabLst>
                <a:tab pos="1524000" algn="l"/>
              </a:tabLst>
            </a:pP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ＭＳ Ｐゴシック"/>
              </a:rPr>
              <a:t>Directe pass-</a:t>
            </a:r>
            <a:r>
              <a:rPr lang="nl-NL" sz="850" b="0" i="0" dirty="0" err="1" smtClean="0">
                <a:solidFill>
                  <a:schemeClr val="tx1"/>
                </a:solidFill>
                <a:latin typeface="Calibri"/>
                <a:ea typeface="ＭＳ Ｐゴシック"/>
                <a:cs typeface="ＭＳ Ｐゴシック"/>
              </a:rPr>
              <a:t>through</a:t>
            </a: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ＭＳ Ｐゴシック"/>
              </a:rPr>
              <a:t>: over de muziek praten.</a:t>
            </a:r>
          </a:p>
          <a:p>
            <a:pPr marL="627096" lvl="1" indent="-171450" algn="l" defTabSz="912846">
              <a:buFont typeface="Arial"/>
              <a:buChar char="•"/>
              <a:tabLst>
                <a:tab pos="1524000" algn="l"/>
              </a:tabLst>
            </a:pP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ＭＳ Ｐゴシック"/>
              </a:rPr>
              <a:t>Softwarematig: de stem opnemen of </a:t>
            </a:r>
            <a:r>
              <a:rPr lang="nl-NL" sz="850" b="0" i="0" dirty="0" err="1" smtClean="0">
                <a:solidFill>
                  <a:schemeClr val="tx1"/>
                </a:solidFill>
                <a:latin typeface="Calibri"/>
                <a:ea typeface="ＭＳ Ｐゴシック"/>
                <a:cs typeface="ＭＳ Ｐゴシック"/>
              </a:rPr>
              <a:t>realtime</a:t>
            </a: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ＭＳ Ｐゴシック"/>
              </a:rPr>
              <a:t> effecten toevoegen aan de stem</a:t>
            </a:r>
            <a:endParaRPr lang="nl-NL" sz="850" b="1" dirty="0">
              <a:latin typeface="Calibri" pitchFamily="-105" charset="0"/>
            </a:endParaRPr>
          </a:p>
        </p:txBody>
      </p:sp>
      <p:sp>
        <p:nvSpPr>
          <p:cNvPr id="15392" name="Rectangle 32"/>
          <p:cNvSpPr>
            <a:spLocks noChangeArrowheads="1"/>
          </p:cNvSpPr>
          <p:nvPr/>
        </p:nvSpPr>
        <p:spPr bwMode="auto">
          <a:xfrm>
            <a:off x="61913" y="8667164"/>
            <a:ext cx="4746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defTabSz="912846">
              <a:buNone/>
            </a:pPr>
            <a:r>
              <a:rPr lang="nl-NL" sz="600" b="0" i="0" dirty="0">
                <a:solidFill>
                  <a:schemeClr val="bg1"/>
                </a:solidFill>
                <a:latin typeface="Calibri"/>
                <a:ea typeface="ＭＳ Ｐゴシック"/>
                <a:cs typeface="ＭＳ Ｐゴシック"/>
              </a:rPr>
              <a:t>Hercules® is een geregistreerd handelsmerk van Guillemot Corporation S.A. Microsoft® Windows® XP, Vista , 7 en 8 zijn geregistreerde handelsmerken van Microsoft Corporation in de Verenigde Staten en/of andere landen. Intel® en </a:t>
            </a:r>
            <a:r>
              <a:rPr lang="nl-NL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ＭＳ Ｐゴシック"/>
              </a:rPr>
              <a:t>Core</a:t>
            </a:r>
            <a:r>
              <a:rPr lang="nl-NL" sz="600" b="0" i="0" dirty="0">
                <a:solidFill>
                  <a:schemeClr val="bg1"/>
                </a:solidFill>
                <a:latin typeface="Calibri"/>
                <a:ea typeface="ＭＳ Ｐゴシック"/>
                <a:cs typeface="ＭＳ Ｐゴシック"/>
              </a:rPr>
              <a:t>™ zijn geregistreerde handelsmerken van Intel Corporation. Apple®, het Apple-logo en Mac OS® zijn geregistreerde handelsmerken van Apple Computer, Inc. Alle andere handelsmerken en merknamen zijn eigendom van de respectieve eigenaren. Afbeeldingen zijn niet bindend.</a:t>
            </a:r>
          </a:p>
        </p:txBody>
      </p:sp>
      <p:sp>
        <p:nvSpPr>
          <p:cNvPr id="36" name="Rectangle à coins arrondis 35"/>
          <p:cNvSpPr/>
          <p:nvPr/>
        </p:nvSpPr>
        <p:spPr>
          <a:xfrm>
            <a:off x="4808539" y="8244408"/>
            <a:ext cx="1995487" cy="79216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46">
              <a:buNone/>
            </a:pPr>
            <a:r>
              <a:rPr lang="nl-NL" sz="750" b="0" i="0" dirty="0" smtClean="0">
                <a:solidFill>
                  <a:schemeClr val="bg1"/>
                </a:solidFill>
                <a:latin typeface="Calibri"/>
                <a:ea typeface="ＭＳ Ｐゴシック"/>
                <a:cs typeface="ＭＳ Ｐゴシック"/>
              </a:rPr>
              <a:t>Referentie/barcode</a:t>
            </a:r>
          </a:p>
          <a:p>
            <a:pPr algn="ctr" defTabSz="912846">
              <a:buNone/>
            </a:pPr>
            <a:endParaRPr lang="nl-NL" sz="750" dirty="0" smtClean="0">
              <a:solidFill>
                <a:schemeClr val="bg1"/>
              </a:solidFill>
              <a:ea typeface="ＭＳ Ｐゴシック" pitchFamily="-106" charset="-128"/>
            </a:endParaRPr>
          </a:p>
          <a:p>
            <a:pPr algn="ctr">
              <a:defRPr/>
            </a:pPr>
            <a:r>
              <a:rPr lang="nl-NL" sz="750" b="0" i="0" dirty="0" smtClean="0">
                <a:solidFill>
                  <a:schemeClr val="bg1"/>
                </a:solidFill>
                <a:latin typeface="Calibri"/>
                <a:ea typeface="ＭＳ Ｐゴシック"/>
                <a:cs typeface="ＭＳ Ｐゴシック"/>
              </a:rPr>
              <a:t>Internationaal: </a:t>
            </a:r>
            <a:r>
              <a:rPr lang="en-US" sz="700" dirty="0"/>
              <a:t>4780774</a:t>
            </a:r>
            <a:r>
              <a:rPr lang="en-US" sz="700" dirty="0">
                <a:solidFill>
                  <a:srgbClr val="FFFFFF"/>
                </a:solidFill>
                <a:ea typeface="ＭＳ Ｐゴシック" pitchFamily="-106" charset="-128"/>
              </a:rPr>
              <a:t>/ </a:t>
            </a:r>
            <a:r>
              <a:rPr lang="en-US" sz="700" dirty="0"/>
              <a:t>3362934744526</a:t>
            </a:r>
            <a:endParaRPr lang="en-US" sz="700" dirty="0">
              <a:solidFill>
                <a:schemeClr val="bg1"/>
              </a:solidFill>
              <a:ea typeface="ＭＳ Ｐゴシック" pitchFamily="-106" charset="-128"/>
            </a:endParaRPr>
          </a:p>
          <a:p>
            <a:pPr algn="ctr">
              <a:defRPr/>
            </a:pPr>
            <a:r>
              <a:rPr lang="en-US" sz="700" dirty="0">
                <a:solidFill>
                  <a:schemeClr val="bg1"/>
                </a:solidFill>
                <a:ea typeface="ＭＳ Ｐゴシック" pitchFamily="-106" charset="-128"/>
              </a:rPr>
              <a:t>USA : </a:t>
            </a:r>
            <a:r>
              <a:rPr lang="en-US" sz="700" dirty="0"/>
              <a:t>4780774</a:t>
            </a:r>
            <a:r>
              <a:rPr lang="en-US" sz="700" dirty="0">
                <a:solidFill>
                  <a:srgbClr val="FFFFFF"/>
                </a:solidFill>
                <a:ea typeface="ＭＳ Ｐゴシック" pitchFamily="-106" charset="-128"/>
              </a:rPr>
              <a:t>/ </a:t>
            </a:r>
            <a:r>
              <a:rPr lang="en-US" sz="700" dirty="0"/>
              <a:t>66329641970 5</a:t>
            </a:r>
            <a:endParaRPr lang="en-US" sz="700" dirty="0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graphicFrame>
        <p:nvGraphicFramePr>
          <p:cNvPr id="39" name="Tableau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238824"/>
              </p:ext>
            </p:extLst>
          </p:nvPr>
        </p:nvGraphicFramePr>
        <p:xfrm>
          <a:off x="5229200" y="716477"/>
          <a:ext cx="1559891" cy="7311806"/>
        </p:xfrm>
        <a:graphic>
          <a:graphicData uri="http://schemas.openxmlformats.org/drawingml/2006/table">
            <a:tbl>
              <a:tblPr/>
              <a:tblGrid>
                <a:gridCol w="1559891"/>
              </a:tblGrid>
              <a:tr h="184816">
                <a:tc>
                  <a:txBody>
                    <a:bodyPr/>
                    <a:lstStyle/>
                    <a:p>
                      <a:pPr marL="0" marR="0" indent="0" algn="l" defTabSz="912846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nl-NL" sz="800" b="1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Technische specificaties</a:t>
                      </a:r>
                      <a:endParaRPr kumimoji="0" lang="en-US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marT="45707" marB="25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721">
                <a:tc>
                  <a:txBody>
                    <a:bodyPr/>
                    <a:lstStyle/>
                    <a:p>
                      <a:pPr marL="0" marR="0" indent="0" algn="l" defTabSz="912846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nl-NL" sz="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2-decks DJ-controller met audio</a:t>
                      </a:r>
                    </a:p>
                  </a:txBody>
                  <a:tcPr marT="18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</a:tr>
              <a:tr h="402322">
                <a:tc>
                  <a:txBody>
                    <a:bodyPr/>
                    <a:lstStyle/>
                    <a:p>
                      <a:pPr marL="88880" marR="0" indent="-88880" algn="l" defTabSz="912846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nl-NL" sz="8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Grote jogwielen voor scratchen</a:t>
                      </a:r>
                    </a:p>
                    <a:p>
                      <a:pPr marL="88880" marR="0" indent="-88880" algn="l" defTabSz="912846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/>
                        <a:buChar char="•"/>
                        <a:tabLst/>
                      </a:pPr>
                      <a:r>
                        <a:rPr lang="nl-NL" sz="8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Drukgevoelig: deze scratchen net zo makkelijk als draaitafels</a:t>
                      </a:r>
                    </a:p>
                    <a:p>
                      <a:pPr marL="88880" marR="0" indent="-88880" algn="l" defTabSz="912846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/>
                        <a:buChar char="•"/>
                        <a:tabLst/>
                      </a:pPr>
                      <a:r>
                        <a:rPr lang="nl-NL" sz="8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Grote diameter: </a:t>
                      </a:r>
                      <a:r>
                        <a:rPr lang="nl-NL" sz="8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ＭＳ Ｐゴシック"/>
                        </a:rPr>
                        <a:t>15 cm</a:t>
                      </a:r>
                    </a:p>
                    <a:p>
                      <a:pPr marL="88880" marR="0" indent="-88880" algn="l" defTabSz="912846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/>
                        <a:buChar char="•"/>
                        <a:tabLst/>
                      </a:pPr>
                      <a:r>
                        <a:rPr lang="nl-NL" sz="800" b="0" i="0" u="none" strike="noStrike" cap="none" spc="-1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&gt; 750 stappen per omwenteling </a:t>
                      </a:r>
                      <a:endParaRPr kumimoji="0" lang="en-US" sz="800" b="0" i="0" u="none" strike="noStrike" cap="none" spc="-1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marT="18000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L="88880" marR="0" indent="-88880" algn="l" defTabSz="912846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nl-NL" sz="8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ＭＳ Ｐゴシック"/>
                        </a:rPr>
                        <a:t>Ingebouwde audio</a:t>
                      </a:r>
                    </a:p>
                    <a:p>
                      <a:pPr marL="447690" marR="0" indent="-447690" algn="l" defTabSz="912846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>
                          <a:tab pos="1524000" algn="l"/>
                        </a:tabLst>
                      </a:pPr>
                      <a:r>
                        <a:rPr lang="nl-NL" sz="8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Uitgangen	</a:t>
                      </a:r>
                    </a:p>
                    <a:p>
                      <a:pPr marL="447690" marR="0" indent="-447690" algn="l" defTabSz="912846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>
                          <a:tab pos="1524000" algn="l"/>
                        </a:tabLst>
                      </a:pPr>
                      <a:r>
                        <a:rPr lang="nl-NL" sz="8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Master	2 x tulp (lijn)</a:t>
                      </a:r>
                    </a:p>
                    <a:p>
                      <a:pPr marL="447690" marR="0" indent="-447690" algn="l" defTabSz="912846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>
                          <a:tab pos="1524000" algn="l"/>
                        </a:tabLst>
                      </a:pPr>
                      <a:r>
                        <a:rPr lang="nl-NL" sz="8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(kan. 1-2)	1 stereo ⅛” jack</a:t>
                      </a:r>
                    </a:p>
                    <a:p>
                      <a:pPr marL="447690" marR="0" indent="-447690" algn="l" defTabSz="912846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>
                          <a:tab pos="1524000" algn="l"/>
                        </a:tabLst>
                      </a:pPr>
                      <a:r>
                        <a:rPr lang="nl-NL" sz="8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Monitor	1 stereo ¼” jack</a:t>
                      </a:r>
                    </a:p>
                    <a:p>
                      <a:pPr marL="447690" marR="0" indent="-447690" algn="l" defTabSz="912846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>
                          <a:tab pos="1524000" algn="l"/>
                        </a:tabLst>
                      </a:pPr>
                      <a:r>
                        <a:rPr lang="nl-NL" sz="8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(kan. 3-4)	(koptelefoon)</a:t>
                      </a:r>
                    </a:p>
                    <a:p>
                      <a:pPr marL="447690" marR="0" indent="-447690" algn="l" defTabSz="912846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>
                          <a:tab pos="1524000" algn="l"/>
                        </a:tabLst>
                      </a:pPr>
                      <a:r>
                        <a:rPr lang="nl-NL" sz="8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	1 stereo ⅛” jack</a:t>
                      </a:r>
                    </a:p>
                    <a:p>
                      <a:pPr marL="447690" marR="0" indent="-447690" algn="l" defTabSz="912846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nl-NL" sz="800" b="0" i="0" u="none" strike="noStrike" cap="none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Mic</a:t>
                      </a:r>
                      <a:r>
                        <a:rPr lang="nl-NL" sz="8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 In	1 x ¼” (gebalanceerd)</a:t>
                      </a:r>
                    </a:p>
                  </a:txBody>
                  <a:tcPr marT="18000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</a:tr>
              <a:tr h="409288">
                <a:tc>
                  <a:txBody>
                    <a:bodyPr/>
                    <a:lstStyle/>
                    <a:p>
                      <a:pPr marL="0" marR="0" indent="0" algn="l" defTabSz="912846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nl-NL" sz="8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AIR-sensor</a:t>
                      </a:r>
                    </a:p>
                    <a:p>
                      <a:pPr marL="88880" marR="0" indent="-88880" algn="l" defTabSz="912846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/>
                        <a:buChar char="•"/>
                        <a:tabLst/>
                      </a:pPr>
                      <a:r>
                        <a:rPr lang="nl-NL" sz="800" b="0" i="0" u="none" strike="noStrike" cap="none" spc="-2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Sensor met groot bereik &gt; 30 cm</a:t>
                      </a:r>
                    </a:p>
                    <a:p>
                      <a:pPr marL="88880" marR="0" indent="-88880" algn="l" defTabSz="912846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/>
                        <a:buChar char="•"/>
                        <a:tabLst/>
                      </a:pPr>
                      <a:r>
                        <a:rPr lang="nl-NL" sz="8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Afstandsmeter voor AIR-sensor</a:t>
                      </a:r>
                    </a:p>
                  </a:txBody>
                  <a:tcPr marT="18000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08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uLnTx/>
                        <a:uFillTx/>
                        <a:latin typeface="Calibri" pitchFamily="-106" charset="0"/>
                        <a:ea typeface="ＭＳ Ｐゴシック" pitchFamily="-106" charset="-128"/>
                        <a:cs typeface="+mn-cs"/>
                      </a:endParaRPr>
                    </a:p>
                  </a:txBody>
                  <a:tcPr marT="36000" marB="25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816">
                <a:tc>
                  <a:txBody>
                    <a:bodyPr/>
                    <a:lstStyle/>
                    <a:p>
                      <a:pPr marL="0" marR="0" indent="0" algn="l" defTabSz="912846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nl-NL" sz="800" b="1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ＭＳ Ｐゴシック"/>
                        </a:rPr>
                        <a:t>Mechanische specificaties</a:t>
                      </a:r>
                    </a:p>
                  </a:txBody>
                  <a:tcPr marT="45707" marB="25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597">
                <a:tc>
                  <a:txBody>
                    <a:bodyPr/>
                    <a:lstStyle/>
                    <a:p>
                      <a:pPr marL="628650" marR="0" indent="-628650" algn="l" defTabSz="912846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>
                          <a:tab pos="1524000" algn="l"/>
                        </a:tabLst>
                      </a:pPr>
                      <a:r>
                        <a:rPr lang="nl-NL" sz="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ＭＳ Ｐゴシック"/>
                        </a:rPr>
                        <a:t>Behuizing	45,5 x 26 cm</a:t>
                      </a:r>
                      <a:endParaRPr kumimoji="0" lang="en-US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marT="18000" marB="25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171860">
                <a:tc>
                  <a:txBody>
                    <a:bodyPr/>
                    <a:lstStyle/>
                    <a:p>
                      <a:pPr marL="628650" marR="0" indent="-628650" algn="l" defTabSz="912846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nl-NL" sz="8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ＭＳ Ｐゴシック"/>
                        </a:rPr>
                        <a:t>Jogwielen </a:t>
                      </a:r>
                      <a:r>
                        <a:rPr lang="nl-NL" sz="1000" b="0" i="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ø</a:t>
                      </a:r>
                      <a:r>
                        <a:rPr lang="nl-NL" sz="8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ＭＳ Ｐゴシック"/>
                        </a:rPr>
                        <a:t>   </a:t>
                      </a:r>
                      <a:r>
                        <a:rPr lang="nl-NL" sz="8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ＭＳ Ｐゴシック"/>
                        </a:rPr>
                        <a:t>   </a:t>
                      </a:r>
                      <a:r>
                        <a:rPr lang="nl-NL" sz="8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ＭＳ Ｐゴシック"/>
                        </a:rPr>
                        <a:t>15 cm 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745">
                <a:tc>
                  <a:txBody>
                    <a:bodyPr/>
                    <a:lstStyle/>
                    <a:p>
                      <a:pPr marL="628650" marR="0" indent="-628650" algn="l" defTabSz="912846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nl-NL" sz="800" b="0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ＭＳ Ｐゴシック"/>
                        </a:rPr>
                        <a:t>Gewicht	2 kg</a:t>
                      </a:r>
                    </a:p>
                  </a:txBody>
                  <a:tcPr marT="18000" marB="25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126389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marT="45707" marB="25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816">
                <a:tc>
                  <a:txBody>
                    <a:bodyPr/>
                    <a:lstStyle/>
                    <a:p>
                      <a:pPr marL="0" marR="0" indent="0" algn="l" defTabSz="912846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nl-NL" sz="800" b="1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Minimale vereisten</a:t>
                      </a:r>
                      <a:endParaRPr kumimoji="0" lang="en-US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marT="45707" marB="25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6883">
                <a:tc>
                  <a:txBody>
                    <a:bodyPr/>
                    <a:lstStyle/>
                    <a:p>
                      <a:pPr marL="88880" marR="0" indent="-88880" algn="l" defTabSz="912846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/>
                        <a:buChar char="•"/>
                        <a:tabLst/>
                      </a:pPr>
                      <a:r>
                        <a:rPr lang="en-US" sz="8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Computer-CPU: 1,6 GHz of </a:t>
                      </a:r>
                      <a:r>
                        <a:rPr lang="en-US" sz="800" b="0" i="0" u="none" strike="noStrike" cap="none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sneller</a:t>
                      </a:r>
                      <a:r>
                        <a:rPr lang="en-US" sz="8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 Intel Core</a:t>
                      </a:r>
                      <a:r>
                        <a:rPr lang="fr-FR" sz="800" b="0" i="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™</a:t>
                      </a:r>
                      <a:r>
                        <a:rPr lang="en-US" sz="8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 2 Duo of AMD 64-bit</a:t>
                      </a:r>
                    </a:p>
                    <a:p>
                      <a:pPr marL="88880" marR="0" indent="-88880" algn="l" defTabSz="912846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/>
                        <a:buChar char="•"/>
                        <a:tabLst/>
                      </a:pPr>
                      <a:r>
                        <a:rPr lang="nl-NL" sz="8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2 GB RAM of meer</a:t>
                      </a:r>
                    </a:p>
                    <a:p>
                      <a:pPr marL="88880" marR="0" indent="-88880" algn="l" defTabSz="912846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/>
                        <a:buChar char="•"/>
                        <a:tabLst/>
                      </a:pPr>
                      <a:r>
                        <a:rPr lang="nl-NL" sz="8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Hi-speed </a:t>
                      </a:r>
                      <a:r>
                        <a:rPr lang="nl-NL" sz="8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USB 2- of 3-poort</a:t>
                      </a:r>
                    </a:p>
                    <a:p>
                      <a:pPr marL="88880" marR="0" indent="-88880" algn="l" defTabSz="912846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/>
                        <a:buChar char="•"/>
                        <a:tabLst/>
                      </a:pPr>
                      <a:r>
                        <a:rPr lang="nl-NL" sz="8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100 MB vrije schijfruimte</a:t>
                      </a:r>
                    </a:p>
                    <a:p>
                      <a:pPr marL="88880" marR="0" indent="-88880" algn="l" defTabSz="912846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/>
                        <a:buChar char="•"/>
                        <a:tabLst/>
                      </a:pPr>
                      <a:r>
                        <a:rPr lang="nl-NL" sz="8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Cd/dvd-drive</a:t>
                      </a:r>
                    </a:p>
                    <a:p>
                      <a:pPr marL="88880" marR="0" indent="-88880" algn="l" defTabSz="912846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/>
                        <a:buChar char="•"/>
                        <a:tabLst/>
                      </a:pPr>
                      <a:r>
                        <a:rPr lang="nl-NL" sz="8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Internettoegang</a:t>
                      </a:r>
                    </a:p>
                    <a:p>
                      <a:pPr marL="88880" marR="0" indent="-88880" algn="l" defTabSz="912846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/>
                        <a:buChar char="•"/>
                        <a:tabLst/>
                      </a:pPr>
                      <a:r>
                        <a:rPr lang="nl-NL" sz="8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Koptelefoon + actieve speakers</a:t>
                      </a:r>
                    </a:p>
                  </a:txBody>
                  <a:tcPr marT="18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402322">
                <a:tc>
                  <a:txBody>
                    <a:bodyPr/>
                    <a:lstStyle/>
                    <a:p>
                      <a:pPr marL="88880" marR="0" indent="-88880" algn="l" defTabSz="912846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nl-NL" sz="800" b="1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Besturingssysteem (32/64-bit)</a:t>
                      </a:r>
                    </a:p>
                    <a:p>
                      <a:pPr marL="88880" marR="0" indent="-88880" algn="l" defTabSz="912846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nl-NL" sz="8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MS Windows® </a:t>
                      </a:r>
                      <a:r>
                        <a:rPr lang="nl-NL" sz="8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Vista/7/8 </a:t>
                      </a:r>
                      <a:r>
                        <a:rPr lang="nl-NL" sz="8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of</a:t>
                      </a:r>
                    </a:p>
                    <a:p>
                      <a:pPr marL="88880" marR="0" indent="-88880" algn="l" defTabSz="912846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nl-NL" sz="8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Mac OS® </a:t>
                      </a:r>
                      <a:r>
                        <a:rPr lang="nl-NL" sz="8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10.7/10.8/10.9</a:t>
                      </a:r>
                      <a:endParaRPr lang="nl-NL" sz="800" b="0" i="0" u="none" strike="noStrike" cap="non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/>
                        <a:cs typeface="+mn-cs"/>
                      </a:endParaRPr>
                    </a:p>
                  </a:txBody>
                  <a:tcPr marT="18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08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uLnTx/>
                        <a:uFillTx/>
                        <a:latin typeface="Calibri" pitchFamily="-106" charset="0"/>
                        <a:ea typeface="ＭＳ Ｐゴシック" pitchFamily="-106" charset="-128"/>
                        <a:cs typeface="+mn-cs"/>
                      </a:endParaRPr>
                    </a:p>
                  </a:txBody>
                  <a:tcPr marT="36000" marB="25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816">
                <a:tc>
                  <a:txBody>
                    <a:bodyPr/>
                    <a:lstStyle/>
                    <a:p>
                      <a:pPr marL="0" marR="0" indent="0" algn="l" defTabSz="912846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nl-NL" sz="800" b="1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Inhoud van de doos</a:t>
                      </a:r>
                      <a:endParaRPr kumimoji="0" lang="en-US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marT="45707" marB="25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928">
                <a:tc>
                  <a:txBody>
                    <a:bodyPr/>
                    <a:lstStyle/>
                    <a:p>
                      <a:pPr marL="88880" marR="0" indent="-88880" algn="l" defTabSz="912846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/>
                        <a:buChar char="•"/>
                        <a:tabLst/>
                      </a:pPr>
                      <a:r>
                        <a:rPr lang="nl-NL" sz="8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Hercules </a:t>
                      </a:r>
                      <a:r>
                        <a:rPr lang="nl-NL" sz="8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DJ CONTROL AIR+ S Series</a:t>
                      </a:r>
                      <a:endParaRPr lang="nl-NL" sz="800" b="0" i="0" u="none" strike="noStrike" cap="non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/>
                        <a:cs typeface="+mn-cs"/>
                      </a:endParaRPr>
                    </a:p>
                    <a:p>
                      <a:pPr marL="88880" marR="0" indent="-88880" algn="l" defTabSz="912846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/>
                        <a:buChar char="•"/>
                        <a:tabLst/>
                      </a:pPr>
                      <a:r>
                        <a:rPr lang="nl-NL" sz="8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USB-kabel</a:t>
                      </a:r>
                    </a:p>
                    <a:p>
                      <a:pPr marL="88880" marR="0" indent="-88880" algn="l" defTabSz="912846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/>
                        <a:buChar char="•"/>
                        <a:tabLst/>
                      </a:pPr>
                      <a:r>
                        <a:rPr lang="nl-NL" sz="8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Cd met DJUCED 40°(PC/Mac)</a:t>
                      </a:r>
                    </a:p>
                    <a:p>
                      <a:pPr marL="88880" marR="0" indent="-88880" algn="l" defTabSz="912846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/>
                        <a:buChar char="•"/>
                        <a:tabLst/>
                      </a:pPr>
                      <a:r>
                        <a:rPr lang="nl-NL" sz="8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Installatiegids (gedrukt en PDF)</a:t>
                      </a:r>
                    </a:p>
                  </a:txBody>
                  <a:tcPr marT="18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6389">
                <a:tc>
                  <a:txBody>
                    <a:bodyPr/>
                    <a:lstStyle/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marT="45707" marB="25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816">
                <a:tc>
                  <a:txBody>
                    <a:bodyPr/>
                    <a:lstStyle/>
                    <a:p>
                      <a:pPr marL="88880" marR="0" indent="-88880" algn="l" defTabSz="912846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nl-NL" sz="800" b="1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Verpakkingsspecificaties</a:t>
                      </a:r>
                    </a:p>
                  </a:txBody>
                  <a:tcPr marT="45707" marB="25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077">
                <a:tc>
                  <a:txBody>
                    <a:bodyPr/>
                    <a:lstStyle/>
                    <a:p>
                      <a:pPr marL="798513" marR="0" indent="-798513" algn="l" defTabSz="912846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nl-NL" sz="8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Kleurendoos </a:t>
                      </a:r>
                      <a:r>
                        <a:rPr lang="nl-NL" sz="8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     </a:t>
                      </a:r>
                      <a:r>
                        <a:rPr lang="nl-NL" sz="800" b="0" i="0" u="none" strike="noStrike" cap="none" spc="-3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52 </a:t>
                      </a:r>
                      <a:r>
                        <a:rPr lang="nl-NL" sz="800" b="0" i="0" u="none" strike="noStrike" cap="none" spc="-3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x 31,2 x 10,5 cm</a:t>
                      </a:r>
                    </a:p>
                  </a:txBody>
                  <a:tcPr marT="18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8490">
                <a:tc>
                  <a:txBody>
                    <a:bodyPr/>
                    <a:lstStyle/>
                    <a:p>
                      <a:pPr marL="798513" marR="0" indent="-798513" algn="l" defTabSz="912846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>
                          <a:tab pos="628650" algn="l"/>
                        </a:tabLst>
                      </a:pPr>
                      <a:r>
                        <a:rPr lang="nl-NL" sz="8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/>
                          <a:cs typeface="+mn-cs"/>
                        </a:rPr>
                        <a:t>Aantal/verpakking	 2</a:t>
                      </a:r>
                      <a:endParaRPr lang="nl-NL" sz="800" b="0" i="0" u="none" strike="noStrike" cap="non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T="18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730">
                <a:tc>
                  <a:txBody>
                    <a:bodyPr/>
                    <a:lstStyle/>
                    <a:p>
                      <a:pPr marL="798513" marR="0" indent="-798513" algn="l" defTabSz="912846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nl-NL" sz="8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/>
                          <a:cs typeface="+mn-cs"/>
                        </a:rPr>
                        <a:t>Pallet	70</a:t>
                      </a:r>
                      <a:endParaRPr lang="nl-NL" sz="800" b="0" i="0" u="none" strike="noStrike" cap="non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T="18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ZoneTexte 17"/>
          <p:cNvSpPr txBox="1">
            <a:spLocks noChangeArrowheads="1"/>
          </p:cNvSpPr>
          <p:nvPr/>
        </p:nvSpPr>
        <p:spPr bwMode="auto">
          <a:xfrm>
            <a:off x="3489325" y="85725"/>
            <a:ext cx="3241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defTabSz="912846">
              <a:buNone/>
            </a:pPr>
            <a:r>
              <a:rPr lang="nl-NL" b="0" i="0" dirty="0" smtClean="0">
                <a:solidFill>
                  <a:srgbClr val="FF0000"/>
                </a:solidFill>
                <a:latin typeface="Calibri"/>
                <a:ea typeface="ＭＳ Ｐゴシック"/>
                <a:cs typeface="ＭＳ Ｐゴシック"/>
              </a:rPr>
              <a:t>DJ-EN / </a:t>
            </a:r>
            <a:r>
              <a:rPr lang="nl-NL" b="0" i="0" dirty="0" smtClean="0">
                <a:solidFill>
                  <a:schemeClr val="bg1"/>
                </a:solidFill>
                <a:latin typeface="Calibri"/>
                <a:ea typeface="ＭＳ Ｐゴシック"/>
                <a:cs typeface="ＭＳ Ｐゴシック"/>
              </a:rPr>
              <a:t>DJ CONTROL AIR+</a:t>
            </a:r>
            <a:endParaRPr lang="nl-NL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1" y="1530926"/>
            <a:ext cx="3407774" cy="188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60" y="652756"/>
            <a:ext cx="3033568" cy="53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\\GIFRSTO3\Share-StudioGraphique\ARCHIVE\2014\Hercules\DJControlAirSseries\CompatibilitePC-Ma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359" y="3299872"/>
            <a:ext cx="743621" cy="55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\\GIFRSTO3\Share-StudioGraphique\ARCHIVE\2014\Hercules\DJControlAirSseries\PictoBuiltInAudi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3505290"/>
            <a:ext cx="1204736" cy="35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125" y="1432501"/>
            <a:ext cx="648072" cy="203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825" y="1396347"/>
            <a:ext cx="686603" cy="161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611560"/>
            <a:ext cx="1620838" cy="131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17718" y="1418359"/>
            <a:ext cx="3735618" cy="624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2846">
              <a:buNone/>
            </a:pPr>
            <a:r>
              <a:rPr lang="nl-NL" sz="850" b="1" i="0" u="sng" dirty="0" smtClean="0">
                <a:solidFill>
                  <a:schemeClr val="tx1"/>
                </a:solidFill>
                <a:latin typeface="Calibri"/>
                <a:ea typeface="ＭＳ Ｐゴシック"/>
                <a:cs typeface="Arial"/>
              </a:rPr>
              <a:t>AIR-bediening</a:t>
            </a:r>
          </a:p>
          <a:p>
            <a:pPr algn="l" defTabSz="912846">
              <a:buNone/>
            </a:pPr>
            <a:r>
              <a:rPr lang="nl-NL" sz="850" b="1" i="0" dirty="0" smtClean="0">
                <a:solidFill>
                  <a:schemeClr val="tx1"/>
                </a:solidFill>
                <a:latin typeface="Calibri"/>
                <a:ea typeface="ＭＳ Ｐゴシック"/>
                <a:cs typeface="Arial"/>
              </a:rPr>
              <a:t>Waarom heet de controller de DJ CONTROL AIR+ S Series?</a:t>
            </a:r>
          </a:p>
          <a:p>
            <a:pPr algn="l" defTabSz="912846">
              <a:buNone/>
            </a:pP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Arial"/>
              </a:rPr>
              <a:t>“AIR” is een afkorting van </a:t>
            </a:r>
            <a:r>
              <a:rPr lang="nl-NL" sz="850" b="0" i="0" dirty="0" err="1" smtClean="0">
                <a:solidFill>
                  <a:schemeClr val="tx1"/>
                </a:solidFill>
                <a:latin typeface="Calibri"/>
                <a:ea typeface="ＭＳ Ｐゴシック"/>
                <a:cs typeface="Arial"/>
              </a:rPr>
              <a:t>Adjustment</a:t>
            </a: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Arial"/>
              </a:rPr>
              <a:t> </a:t>
            </a:r>
            <a:r>
              <a:rPr lang="nl-NL" sz="850" b="0" i="0" dirty="0" err="1" smtClean="0">
                <a:solidFill>
                  <a:schemeClr val="tx1"/>
                </a:solidFill>
                <a:latin typeface="Calibri"/>
                <a:ea typeface="ＭＳ Ｐゴシック"/>
                <a:cs typeface="Arial"/>
              </a:rPr>
              <a:t>by</a:t>
            </a: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Arial"/>
              </a:rPr>
              <a:t> </a:t>
            </a:r>
            <a:r>
              <a:rPr lang="nl-NL" sz="850" b="0" i="0" dirty="0" err="1" smtClean="0">
                <a:solidFill>
                  <a:schemeClr val="tx1"/>
                </a:solidFill>
                <a:latin typeface="Calibri"/>
                <a:ea typeface="ＭＳ Ｐゴシック"/>
                <a:cs typeface="Arial"/>
              </a:rPr>
              <a:t>InfraRed</a:t>
            </a: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Arial"/>
              </a:rPr>
              <a:t>: het is een </a:t>
            </a:r>
          </a:p>
          <a:p>
            <a:pPr algn="l" defTabSz="912846">
              <a:buNone/>
            </a:pPr>
            <a:r>
              <a:rPr lang="nl-NL" sz="850" b="0" i="0" dirty="0" err="1" smtClean="0">
                <a:solidFill>
                  <a:schemeClr val="tx1"/>
                </a:solidFill>
                <a:latin typeface="Calibri"/>
                <a:ea typeface="ＭＳ Ｐゴシック"/>
                <a:cs typeface="Arial"/>
              </a:rPr>
              <a:t>contactloze</a:t>
            </a: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Arial"/>
              </a:rPr>
              <a:t> manier van bedienen.</a:t>
            </a:r>
          </a:p>
          <a:p>
            <a:pPr marL="115854" indent="-115854" algn="l" defTabSz="912846">
              <a:buFont typeface="Arial"/>
              <a:buChar char="•"/>
            </a:pP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Arial"/>
              </a:rPr>
              <a:t>De DJ houdt de hand boven de infrarood lichtstraal.</a:t>
            </a:r>
          </a:p>
          <a:p>
            <a:pPr marL="115854" indent="-115854" algn="l" defTabSz="912846">
              <a:buFont typeface="Arial"/>
              <a:buChar char="•"/>
            </a:pP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Arial"/>
              </a:rPr>
              <a:t>De controller berekent de afstand tussen de sensor en de hand, en zet deze waarde om in een MIDI-opdracht.</a:t>
            </a:r>
            <a:endParaRPr lang="nl-NL" sz="850" dirty="0" smtClean="0">
              <a:latin typeface="+mn-lt"/>
              <a:cs typeface="Arial" charset="0"/>
            </a:endParaRPr>
          </a:p>
          <a:p>
            <a:pPr marL="115854" indent="-115854" algn="l" defTabSz="912846">
              <a:buFont typeface="Arial"/>
              <a:buChar char="•"/>
            </a:pP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Arial"/>
              </a:rPr>
              <a:t>De MIDI-opdracht moduleert een instelling in de DJ-software.</a:t>
            </a:r>
          </a:p>
          <a:p>
            <a:pPr algn="l" defTabSz="912846">
              <a:buNone/>
            </a:pPr>
            <a:endParaRPr lang="nl-NL" sz="850" dirty="0" smtClean="0">
              <a:latin typeface="+mn-lt"/>
              <a:cs typeface="Arial" charset="0"/>
            </a:endParaRPr>
          </a:p>
          <a:p>
            <a:pPr algn="l" defTabSz="912846">
              <a:buNone/>
            </a:pPr>
            <a:r>
              <a:rPr lang="nl-NL" sz="850" b="1" i="0" dirty="0" smtClean="0">
                <a:solidFill>
                  <a:schemeClr val="tx1"/>
                </a:solidFill>
                <a:latin typeface="Calibri"/>
                <a:ea typeface="ＭＳ Ｐゴシック"/>
                <a:cs typeface="Arial"/>
              </a:rPr>
              <a:t>Werkt de AIR-bediening alleen onder bepaalde lichtomstandigheden?</a:t>
            </a:r>
          </a:p>
          <a:p>
            <a:pPr algn="l" defTabSz="912846">
              <a:buNone/>
            </a:pP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Arial"/>
              </a:rPr>
              <a:t>Nee: de AIR-bediening werkt onder alle lichtomstandigheden.</a:t>
            </a:r>
          </a:p>
          <a:p>
            <a:pPr marL="115854" indent="-115854" algn="l" defTabSz="912846">
              <a:buFont typeface="Arial"/>
              <a:buChar char="•"/>
            </a:pP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Arial"/>
              </a:rPr>
              <a:t>De infrarood lichtstraal die richting hand wordt gestuurd, is onzichtbaar.</a:t>
            </a:r>
          </a:p>
          <a:p>
            <a:pPr marL="115854" indent="-115854" algn="l" defTabSz="912846">
              <a:buFont typeface="Arial"/>
              <a:buChar char="•"/>
            </a:pP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Arial"/>
              </a:rPr>
              <a:t>De sensor vangt het door de hand weerkaatste infrarood licht op en berekent vervolgens de afstand tussen de hand en de controller.</a:t>
            </a:r>
          </a:p>
          <a:p>
            <a:pPr marL="115854" indent="-115854" algn="l" defTabSz="912846">
              <a:buFont typeface="Arial"/>
              <a:buChar char="•"/>
            </a:pP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Arial"/>
              </a:rPr>
              <a:t>Dit systeem wordt niet beïnvloed door de hoeveelheid omgevingslicht. AIR-bediening werkt overdag, 's nacht en onder alle lichtomstandigheden.</a:t>
            </a:r>
          </a:p>
          <a:p>
            <a:pPr marL="115854" indent="-115854" algn="l" defTabSz="912846">
              <a:buFont typeface="Arial"/>
              <a:buChar char="•"/>
            </a:pP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Arial"/>
              </a:rPr>
              <a:t>De AIR-bediening werkt ook met alle huidtinten. Alleen met zwarte handschoenen werkt het systeem niet omdat deze het infrarood licht niet weerkaatsen.</a:t>
            </a:r>
          </a:p>
          <a:p>
            <a:pPr algn="l" defTabSz="912846">
              <a:buNone/>
            </a:pP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Arial"/>
              </a:rPr>
              <a:t> </a:t>
            </a:r>
          </a:p>
          <a:p>
            <a:pPr algn="l" defTabSz="912846">
              <a:buNone/>
            </a:pPr>
            <a:r>
              <a:rPr lang="nl-NL" sz="850" b="1" i="0" u="sng" dirty="0" smtClean="0">
                <a:solidFill>
                  <a:schemeClr val="tx1"/>
                </a:solidFill>
                <a:latin typeface="Calibri"/>
                <a:ea typeface="ＭＳ Ｐゴシック"/>
                <a:cs typeface="Arial"/>
              </a:rPr>
              <a:t>8 </a:t>
            </a:r>
            <a:r>
              <a:rPr lang="nl-NL" sz="850" b="1" i="0" u="sng" dirty="0" err="1" smtClean="0">
                <a:solidFill>
                  <a:schemeClr val="tx1"/>
                </a:solidFill>
                <a:latin typeface="Calibri"/>
                <a:ea typeface="ＭＳ Ｐゴシック"/>
                <a:cs typeface="Arial"/>
              </a:rPr>
              <a:t>pads</a:t>
            </a:r>
            <a:endParaRPr lang="nl-NL" sz="850" b="1" i="0" u="sng" dirty="0" smtClean="0">
              <a:solidFill>
                <a:schemeClr val="tx1"/>
              </a:solidFill>
              <a:latin typeface="Calibri"/>
              <a:ea typeface="ＭＳ Ｐゴシック"/>
              <a:cs typeface="Arial"/>
            </a:endParaRPr>
          </a:p>
          <a:p>
            <a:pPr algn="l" defTabSz="912846">
              <a:buNone/>
            </a:pP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Arial"/>
              </a:rPr>
              <a:t>2 sets van 4 </a:t>
            </a:r>
            <a:r>
              <a:rPr lang="nl-NL" sz="850" b="0" i="0" dirty="0" err="1" smtClean="0">
                <a:solidFill>
                  <a:schemeClr val="tx1"/>
                </a:solidFill>
                <a:latin typeface="Calibri"/>
                <a:ea typeface="ＭＳ Ｐゴシック"/>
                <a:cs typeface="Arial"/>
              </a:rPr>
              <a:t>pads</a:t>
            </a: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Arial"/>
              </a:rPr>
              <a:t> voor het bedienen van hot cues en samples.</a:t>
            </a:r>
          </a:p>
          <a:p>
            <a:pPr marL="115854" indent="-115854" algn="l" defTabSz="912846">
              <a:buFont typeface="Arial"/>
              <a:buChar char="•"/>
            </a:pP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Arial"/>
              </a:rPr>
              <a:t>De DJ tikt op een pad met de vingertop en bedient hiermee de samples, hot cues of effecten.</a:t>
            </a:r>
            <a:endParaRPr lang="nl-NL" sz="850" dirty="0" smtClean="0">
              <a:latin typeface="+mn-lt"/>
              <a:cs typeface="Arial" charset="0"/>
            </a:endParaRPr>
          </a:p>
          <a:p>
            <a:pPr marL="115854" indent="-115854" algn="l" defTabSz="912846">
              <a:buFont typeface="Arial"/>
              <a:buChar char="•"/>
            </a:pP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Arial"/>
              </a:rPr>
              <a:t>Een pad licht op als deze wordt aangeraakt.</a:t>
            </a:r>
            <a:endParaRPr lang="nl-NL" sz="850" dirty="0" smtClean="0">
              <a:latin typeface="+mn-lt"/>
              <a:cs typeface="Arial" charset="0"/>
            </a:endParaRPr>
          </a:p>
          <a:p>
            <a:pPr marL="115854" indent="-115854" algn="l" defTabSz="912846">
              <a:buFont typeface="Arial"/>
              <a:buChar char="•"/>
            </a:pP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Arial"/>
              </a:rPr>
              <a:t>Elke pad kan de aanraking vertalen in een Aan/Uit-opdracht of kan de snelheid waarmee getikt wordt omzetten in een corresponderende waarde voor de te verzenden besturingsopdracht.</a:t>
            </a:r>
          </a:p>
          <a:p>
            <a:pPr marL="115854" indent="-115854" algn="l" defTabSz="912846">
              <a:buFont typeface="Arial"/>
              <a:buChar char="•"/>
            </a:pP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Arial"/>
              </a:rPr>
              <a:t>Als voorbeeld: in de sampler-modus kan de aanraaksnelheid het volume van de sample bepalen. Hoe hard de DJ op de pad tikt, bepaalt dan hoe hard of zacht de sample wordt afgespeeld.</a:t>
            </a:r>
          </a:p>
          <a:p>
            <a:pPr algn="l" defTabSz="912846">
              <a:buNone/>
            </a:pPr>
            <a:endParaRPr lang="nl-NL" sz="850" dirty="0" smtClean="0">
              <a:latin typeface="+mn-lt"/>
              <a:cs typeface="Arial" charset="0"/>
            </a:endParaRPr>
          </a:p>
          <a:p>
            <a:pPr algn="l" defTabSz="912846">
              <a:buNone/>
            </a:pPr>
            <a:r>
              <a:rPr lang="nl-NL" sz="850" b="1" i="0" u="sng" dirty="0" smtClean="0">
                <a:solidFill>
                  <a:schemeClr val="tx1"/>
                </a:solidFill>
                <a:latin typeface="Calibri"/>
                <a:ea typeface="ＭＳ Ｐゴシック"/>
                <a:cs typeface="Arial"/>
              </a:rPr>
              <a:t>Drukgevoelige jogwielen</a:t>
            </a:r>
          </a:p>
          <a:p>
            <a:pPr algn="l" defTabSz="912846">
              <a:buNone/>
            </a:pP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Arial"/>
              </a:rPr>
              <a:t>De jogwielen detecteren de druk van de DJ-hand.</a:t>
            </a:r>
          </a:p>
          <a:p>
            <a:pPr marL="115854" indent="-115854" algn="l" defTabSz="912846">
              <a:buFont typeface="Arial"/>
              <a:buChar char="•"/>
            </a:pP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Arial"/>
              </a:rPr>
              <a:t>In de scratch-modus (wordt met “Vinyl”-knop aan en uit gezet) zullen de jogwielen gaan scratchen als het gewicht van een hand wordt </a:t>
            </a:r>
            <a:r>
              <a:rPr lang="nl-NL" sz="850" b="0" i="0" dirty="0" err="1" smtClean="0">
                <a:solidFill>
                  <a:schemeClr val="tx1"/>
                </a:solidFill>
                <a:latin typeface="Calibri"/>
                <a:ea typeface="ＭＳ Ｐゴシック"/>
                <a:cs typeface="Arial"/>
              </a:rPr>
              <a:t>gedecteerd</a:t>
            </a: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Arial"/>
              </a:rPr>
              <a:t> en stoppen met scratchen als de hand niet meer wordt gedetecteerd. Hierdoor kan de DJ:</a:t>
            </a:r>
          </a:p>
          <a:p>
            <a:pPr marL="285750" lvl="1" indent="-114300" algn="l" defTabSz="912846">
              <a:buFont typeface="Arial"/>
              <a:buChar char="•"/>
            </a:pP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Arial"/>
              </a:rPr>
              <a:t>het afspelen stoppen door op de </a:t>
            </a:r>
            <a:r>
              <a:rPr lang="nl-NL" sz="850" b="0" i="0" dirty="0" err="1" smtClean="0">
                <a:solidFill>
                  <a:schemeClr val="tx1"/>
                </a:solidFill>
                <a:latin typeface="Calibri"/>
                <a:ea typeface="ＭＳ Ｐゴシック"/>
                <a:cs typeface="Arial"/>
              </a:rPr>
              <a:t>jogwiel</a:t>
            </a: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Arial"/>
              </a:rPr>
              <a:t> te drukken.</a:t>
            </a:r>
          </a:p>
          <a:p>
            <a:pPr marL="285750" lvl="1" indent="-114300" algn="l" defTabSz="912846">
              <a:buFont typeface="Arial"/>
              <a:buChar char="•"/>
            </a:pP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Arial"/>
              </a:rPr>
              <a:t>het afspelen hervatten door de hand op te tillen.</a:t>
            </a:r>
          </a:p>
          <a:p>
            <a:pPr marL="285750" lvl="1" indent="-114300" algn="l" defTabSz="912846">
              <a:buFont typeface="Arial"/>
              <a:buChar char="•"/>
            </a:pP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Arial"/>
              </a:rPr>
              <a:t>scratchen door het </a:t>
            </a:r>
            <a:r>
              <a:rPr lang="nl-NL" sz="850" b="0" i="0" dirty="0" err="1" smtClean="0">
                <a:solidFill>
                  <a:schemeClr val="tx1"/>
                </a:solidFill>
                <a:latin typeface="Calibri"/>
                <a:ea typeface="ＭＳ Ｐゴシック"/>
                <a:cs typeface="Arial"/>
              </a:rPr>
              <a:t>jogwiel</a:t>
            </a: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Arial"/>
              </a:rPr>
              <a:t> al ingedrukt te draaien en het scratchen stoppen door de hand weer op te tillen.</a:t>
            </a:r>
          </a:p>
          <a:p>
            <a:pPr marL="285750" lvl="1" indent="-114300" algn="l" defTabSz="912846">
              <a:buFont typeface="Arial"/>
              <a:buChar char="•"/>
            </a:pP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Arial"/>
              </a:rPr>
              <a:t>de pitch veranderen (</a:t>
            </a:r>
            <a:r>
              <a:rPr lang="nl-NL" sz="850" b="0" i="0" dirty="0" err="1" smtClean="0">
                <a:solidFill>
                  <a:schemeClr val="tx1"/>
                </a:solidFill>
                <a:latin typeface="Calibri"/>
                <a:ea typeface="ＭＳ Ｐゴシック"/>
                <a:cs typeface="Arial"/>
              </a:rPr>
              <a:t>pitchbend</a:t>
            </a: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Arial"/>
              </a:rPr>
              <a:t>) als afspelen aan staat / in de tracks navigeren als afspelen uit staat door aan de buitenring van de jogwielen te draaien en er niet op te drukken.</a:t>
            </a:r>
          </a:p>
          <a:p>
            <a:pPr marL="115854" indent="-115854" algn="l" defTabSz="912846">
              <a:buFont typeface="Arial"/>
              <a:buChar char="•"/>
            </a:pPr>
            <a:r>
              <a:rPr lang="nl-NL" sz="850" b="0" i="0" dirty="0" smtClean="0">
                <a:solidFill>
                  <a:schemeClr val="tx1"/>
                </a:solidFill>
                <a:latin typeface="Calibri"/>
                <a:ea typeface="ＭＳ Ｐゴシック"/>
                <a:cs typeface="Arial"/>
              </a:rPr>
              <a:t>Als scratchen uit staat, veranderen de jogwielen de pitch of navigeren ze in de tracks als ze gedraaid worden, ongeacht of ze worden ingedrukt.</a:t>
            </a:r>
            <a:endParaRPr lang="nl-NL" sz="850" b="0" i="0" dirty="0">
              <a:solidFill>
                <a:schemeClr val="tx1"/>
              </a:solidFill>
              <a:latin typeface="Calibri"/>
              <a:ea typeface="ＭＳ Ｐゴシック"/>
              <a:cs typeface="Arial"/>
            </a:endParaRPr>
          </a:p>
        </p:txBody>
      </p:sp>
      <p:sp>
        <p:nvSpPr>
          <p:cNvPr id="24" name="ZoneTexte 17"/>
          <p:cNvSpPr txBox="1">
            <a:spLocks noChangeArrowheads="1"/>
          </p:cNvSpPr>
          <p:nvPr/>
        </p:nvSpPr>
        <p:spPr bwMode="auto">
          <a:xfrm>
            <a:off x="3489325" y="85725"/>
            <a:ext cx="3241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defTabSz="912846">
              <a:buNone/>
            </a:pPr>
            <a:r>
              <a:rPr lang="nl-NL" b="0" i="0" dirty="0" smtClean="0">
                <a:solidFill>
                  <a:srgbClr val="FF0000"/>
                </a:solidFill>
                <a:latin typeface="Calibri"/>
                <a:ea typeface="ＭＳ Ｐゴシック"/>
                <a:cs typeface="ＭＳ Ｐゴシック"/>
              </a:rPr>
              <a:t>DJ-EN / </a:t>
            </a:r>
            <a:r>
              <a:rPr lang="nl-NL" b="0" i="0" dirty="0" smtClean="0">
                <a:solidFill>
                  <a:schemeClr val="bg1"/>
                </a:solidFill>
                <a:latin typeface="Calibri"/>
                <a:ea typeface="ＭＳ Ｐゴシック"/>
                <a:cs typeface="ＭＳ Ｐゴシック"/>
              </a:rPr>
              <a:t>DJ CONTROL AIR+</a:t>
            </a:r>
            <a:endParaRPr lang="nl-NL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60" y="652756"/>
            <a:ext cx="3033568" cy="53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24" y="6592093"/>
            <a:ext cx="2135088" cy="153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4139952"/>
            <a:ext cx="2279650" cy="166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77" y="1910106"/>
            <a:ext cx="2119735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2"/>
          <p:cNvSpPr>
            <a:spLocks noChangeArrowheads="1"/>
          </p:cNvSpPr>
          <p:nvPr/>
        </p:nvSpPr>
        <p:spPr bwMode="auto">
          <a:xfrm>
            <a:off x="61913" y="8667164"/>
            <a:ext cx="4746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defTabSz="912846">
              <a:buNone/>
            </a:pPr>
            <a:r>
              <a:rPr lang="nl-NL" sz="600" b="0" i="0" dirty="0">
                <a:solidFill>
                  <a:schemeClr val="bg1"/>
                </a:solidFill>
                <a:latin typeface="Calibri"/>
                <a:ea typeface="ＭＳ Ｐゴシック"/>
                <a:cs typeface="ＭＳ Ｐゴシック"/>
              </a:rPr>
              <a:t>Hercules® is een geregistreerd handelsmerk van Guillemot Corporation S.A. Microsoft® Windows® XP, Vista , 7 en 8 zijn geregistreerde handelsmerken van Microsoft Corporation in de Verenigde Staten en/of andere landen. Intel® en </a:t>
            </a:r>
            <a:r>
              <a:rPr lang="nl-NL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ＭＳ Ｐゴシック"/>
              </a:rPr>
              <a:t>Core</a:t>
            </a:r>
            <a:r>
              <a:rPr lang="nl-NL" sz="600" b="0" i="0" dirty="0">
                <a:solidFill>
                  <a:schemeClr val="bg1"/>
                </a:solidFill>
                <a:latin typeface="Calibri"/>
                <a:ea typeface="ＭＳ Ｐゴシック"/>
                <a:cs typeface="ＭＳ Ｐゴシック"/>
              </a:rPr>
              <a:t>™ zijn geregistreerde handelsmerken van Intel Corporation. Apple®, het Apple-logo en Mac OS® zijn geregistreerde handelsmerken van Apple Computer, Inc. Alle andere handelsmerken en merknamen zijn eigendom van de respectieve eigenaren. Afbeeldingen zijn niet bindend.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4808539" y="8244408"/>
            <a:ext cx="1995487" cy="79216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46">
              <a:buNone/>
            </a:pPr>
            <a:r>
              <a:rPr lang="nl-NL" sz="750" b="0" i="0" dirty="0" smtClean="0">
                <a:solidFill>
                  <a:schemeClr val="bg1"/>
                </a:solidFill>
                <a:latin typeface="Calibri"/>
                <a:ea typeface="ＭＳ Ｐゴシック"/>
                <a:cs typeface="ＭＳ Ｐゴシック"/>
              </a:rPr>
              <a:t>Referentie/barcode</a:t>
            </a:r>
          </a:p>
          <a:p>
            <a:pPr algn="ctr" defTabSz="912846">
              <a:buNone/>
            </a:pPr>
            <a:endParaRPr lang="nl-NL" sz="750" dirty="0" smtClean="0">
              <a:solidFill>
                <a:schemeClr val="bg1"/>
              </a:solidFill>
              <a:ea typeface="ＭＳ Ｐゴシック" pitchFamily="-106" charset="-128"/>
            </a:endParaRPr>
          </a:p>
          <a:p>
            <a:pPr algn="ctr">
              <a:defRPr/>
            </a:pPr>
            <a:r>
              <a:rPr lang="nl-NL" sz="750" b="0" i="0" dirty="0" smtClean="0">
                <a:solidFill>
                  <a:schemeClr val="bg1"/>
                </a:solidFill>
                <a:latin typeface="Calibri"/>
                <a:ea typeface="ＭＳ Ｐゴシック"/>
                <a:cs typeface="ＭＳ Ｐゴシック"/>
              </a:rPr>
              <a:t>Internationaal: </a:t>
            </a:r>
            <a:r>
              <a:rPr lang="en-US" sz="700" dirty="0"/>
              <a:t>4780774</a:t>
            </a:r>
            <a:r>
              <a:rPr lang="en-US" sz="700" dirty="0">
                <a:solidFill>
                  <a:srgbClr val="FFFFFF"/>
                </a:solidFill>
                <a:ea typeface="ＭＳ Ｐゴシック" pitchFamily="-106" charset="-128"/>
              </a:rPr>
              <a:t>/ </a:t>
            </a:r>
            <a:r>
              <a:rPr lang="en-US" sz="700" dirty="0"/>
              <a:t>3362934744526</a:t>
            </a:r>
            <a:endParaRPr lang="en-US" sz="700" dirty="0">
              <a:solidFill>
                <a:schemeClr val="bg1"/>
              </a:solidFill>
              <a:ea typeface="ＭＳ Ｐゴシック" pitchFamily="-106" charset="-128"/>
            </a:endParaRPr>
          </a:p>
          <a:p>
            <a:pPr algn="ctr">
              <a:defRPr/>
            </a:pPr>
            <a:r>
              <a:rPr lang="en-US" sz="700" dirty="0">
                <a:solidFill>
                  <a:schemeClr val="bg1"/>
                </a:solidFill>
                <a:ea typeface="ＭＳ Ｐゴシック" pitchFamily="-106" charset="-128"/>
              </a:rPr>
              <a:t>USA : </a:t>
            </a:r>
            <a:r>
              <a:rPr lang="en-US" sz="700" dirty="0"/>
              <a:t>4780774</a:t>
            </a:r>
            <a:r>
              <a:rPr lang="en-US" sz="700" dirty="0">
                <a:solidFill>
                  <a:srgbClr val="FFFFFF"/>
                </a:solidFill>
                <a:ea typeface="ＭＳ Ｐゴシック" pitchFamily="-106" charset="-128"/>
              </a:rPr>
              <a:t>/ </a:t>
            </a:r>
            <a:r>
              <a:rPr lang="en-US" sz="700" dirty="0"/>
              <a:t>66329641970 5</a:t>
            </a:r>
            <a:endParaRPr lang="en-US" sz="700" dirty="0">
              <a:solidFill>
                <a:srgbClr val="FFFFFF"/>
              </a:solidFill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375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41146" y="1259632"/>
            <a:ext cx="1231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2846">
              <a:buNone/>
            </a:pPr>
            <a:r>
              <a:rPr lang="nl-NL" sz="1100" b="1" i="0"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rPr>
              <a:t>Bovenaanzicht</a:t>
            </a:r>
            <a:endParaRPr lang="en-US" sz="1100" b="1"/>
          </a:p>
        </p:txBody>
      </p:sp>
      <p:sp>
        <p:nvSpPr>
          <p:cNvPr id="31" name="ZoneTexte 30"/>
          <p:cNvSpPr txBox="1"/>
          <p:nvPr/>
        </p:nvSpPr>
        <p:spPr>
          <a:xfrm>
            <a:off x="551036" y="4886454"/>
            <a:ext cx="1231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2846">
              <a:buNone/>
            </a:pPr>
            <a:r>
              <a:rPr lang="nl-NL" sz="1100" b="1" i="0"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rPr>
              <a:t>Vooraanzicht</a:t>
            </a:r>
            <a:endParaRPr lang="en-US" sz="1100" b="1"/>
          </a:p>
        </p:txBody>
      </p:sp>
      <p:sp>
        <p:nvSpPr>
          <p:cNvPr id="32" name="ZoneTexte 31"/>
          <p:cNvSpPr txBox="1"/>
          <p:nvPr/>
        </p:nvSpPr>
        <p:spPr>
          <a:xfrm>
            <a:off x="562234" y="6326614"/>
            <a:ext cx="1231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2846">
              <a:buNone/>
            </a:pPr>
            <a:r>
              <a:rPr lang="nl-NL" sz="1100" b="1" i="0"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rPr>
              <a:t>Achteraanzicht</a:t>
            </a:r>
            <a:endParaRPr lang="en-US" sz="1100" b="1"/>
          </a:p>
        </p:txBody>
      </p:sp>
      <p:sp>
        <p:nvSpPr>
          <p:cNvPr id="8" name="Rectangle à coins arrondis 7"/>
          <p:cNvSpPr/>
          <p:nvPr/>
        </p:nvSpPr>
        <p:spPr>
          <a:xfrm>
            <a:off x="541146" y="1521242"/>
            <a:ext cx="5695092" cy="3266782"/>
          </a:xfrm>
          <a:prstGeom prst="roundRect">
            <a:avLst>
              <a:gd name="adj" fmla="val 587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541146" y="5148064"/>
            <a:ext cx="5695092" cy="11785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à coins arrondis 39"/>
          <p:cNvSpPr/>
          <p:nvPr/>
        </p:nvSpPr>
        <p:spPr>
          <a:xfrm>
            <a:off x="551036" y="6588224"/>
            <a:ext cx="5685202" cy="109648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ZoneTexte 17"/>
          <p:cNvSpPr txBox="1">
            <a:spLocks noChangeArrowheads="1"/>
          </p:cNvSpPr>
          <p:nvPr/>
        </p:nvSpPr>
        <p:spPr bwMode="auto">
          <a:xfrm>
            <a:off x="3489325" y="85725"/>
            <a:ext cx="3241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defTabSz="912846">
              <a:buNone/>
            </a:pPr>
            <a:r>
              <a:rPr lang="nl-NL" b="0" i="0" dirty="0">
                <a:solidFill>
                  <a:srgbClr val="FF0000"/>
                </a:solidFill>
                <a:latin typeface="Calibri"/>
                <a:ea typeface="ＭＳ Ｐゴシック"/>
                <a:cs typeface="ＭＳ Ｐゴシック"/>
              </a:rPr>
              <a:t>DJ-EN / </a:t>
            </a:r>
            <a:r>
              <a:rPr lang="nl-NL" b="0" i="0" dirty="0" smtClean="0">
                <a:solidFill>
                  <a:schemeClr val="bg1"/>
                </a:solidFill>
                <a:latin typeface="Calibri"/>
                <a:ea typeface="ＭＳ Ｐゴシック"/>
                <a:cs typeface="ＭＳ Ｐゴシック"/>
              </a:rPr>
              <a:t>DJ CONTROL AIR+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24" y="6660430"/>
            <a:ext cx="5073377" cy="95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9" y="5188864"/>
            <a:ext cx="5109863" cy="105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41" y="1702939"/>
            <a:ext cx="488250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60" y="652756"/>
            <a:ext cx="3033568" cy="53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2"/>
          <p:cNvSpPr>
            <a:spLocks noChangeArrowheads="1"/>
          </p:cNvSpPr>
          <p:nvPr/>
        </p:nvSpPr>
        <p:spPr bwMode="auto">
          <a:xfrm>
            <a:off x="61913" y="8667164"/>
            <a:ext cx="4746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defTabSz="912846">
              <a:buNone/>
            </a:pPr>
            <a:r>
              <a:rPr lang="nl-NL" sz="600" b="0" i="0" dirty="0">
                <a:solidFill>
                  <a:schemeClr val="bg1"/>
                </a:solidFill>
                <a:latin typeface="Calibri"/>
                <a:ea typeface="ＭＳ Ｐゴシック"/>
                <a:cs typeface="ＭＳ Ｐゴシック"/>
              </a:rPr>
              <a:t>Hercules® is een geregistreerd handelsmerk van Guillemot Corporation S.A. Microsoft® Windows® XP, Vista , 7 en 8 zijn geregistreerde handelsmerken van Microsoft Corporation in de Verenigde Staten en/of andere landen. Intel® en </a:t>
            </a:r>
            <a:r>
              <a:rPr lang="nl-NL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ＭＳ Ｐゴシック"/>
              </a:rPr>
              <a:t>Core</a:t>
            </a:r>
            <a:r>
              <a:rPr lang="nl-NL" sz="600" b="0" i="0" dirty="0">
                <a:solidFill>
                  <a:schemeClr val="bg1"/>
                </a:solidFill>
                <a:latin typeface="Calibri"/>
                <a:ea typeface="ＭＳ Ｐゴシック"/>
                <a:cs typeface="ＭＳ Ｐゴシック"/>
              </a:rPr>
              <a:t>™ zijn geregistreerde handelsmerken van Intel Corporation. Apple®, het Apple-logo en Mac OS® zijn geregistreerde handelsmerken van Apple Computer, Inc. Alle andere handelsmerken en merknamen zijn eigendom van de respectieve eigenaren. Afbeeldingen zijn niet bindend.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4808539" y="8244408"/>
            <a:ext cx="1995487" cy="79216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46">
              <a:buNone/>
            </a:pPr>
            <a:r>
              <a:rPr lang="nl-NL" sz="750" b="0" i="0" dirty="0" smtClean="0">
                <a:solidFill>
                  <a:schemeClr val="bg1"/>
                </a:solidFill>
                <a:latin typeface="Calibri"/>
                <a:ea typeface="ＭＳ Ｐゴシック"/>
                <a:cs typeface="ＭＳ Ｐゴシック"/>
              </a:rPr>
              <a:t>Referentie/barcode</a:t>
            </a:r>
          </a:p>
          <a:p>
            <a:pPr algn="ctr" defTabSz="912846">
              <a:buNone/>
            </a:pPr>
            <a:endParaRPr lang="nl-NL" sz="750" dirty="0" smtClean="0">
              <a:solidFill>
                <a:schemeClr val="bg1"/>
              </a:solidFill>
              <a:ea typeface="ＭＳ Ｐゴシック" pitchFamily="-106" charset="-128"/>
            </a:endParaRPr>
          </a:p>
          <a:p>
            <a:pPr algn="ctr">
              <a:defRPr/>
            </a:pPr>
            <a:r>
              <a:rPr lang="nl-NL" sz="750" b="0" i="0" dirty="0" smtClean="0">
                <a:solidFill>
                  <a:schemeClr val="bg1"/>
                </a:solidFill>
                <a:latin typeface="Calibri"/>
                <a:ea typeface="ＭＳ Ｐゴシック"/>
                <a:cs typeface="ＭＳ Ｐゴシック"/>
              </a:rPr>
              <a:t>Internationaal: </a:t>
            </a:r>
            <a:r>
              <a:rPr lang="en-US" sz="700" dirty="0"/>
              <a:t>4780774</a:t>
            </a:r>
            <a:r>
              <a:rPr lang="en-US" sz="700" dirty="0">
                <a:solidFill>
                  <a:srgbClr val="FFFFFF"/>
                </a:solidFill>
                <a:ea typeface="ＭＳ Ｐゴシック" pitchFamily="-106" charset="-128"/>
              </a:rPr>
              <a:t>/ </a:t>
            </a:r>
            <a:r>
              <a:rPr lang="en-US" sz="700" dirty="0"/>
              <a:t>3362934744526</a:t>
            </a:r>
            <a:endParaRPr lang="en-US" sz="700" dirty="0">
              <a:solidFill>
                <a:schemeClr val="bg1"/>
              </a:solidFill>
              <a:ea typeface="ＭＳ Ｐゴシック" pitchFamily="-106" charset="-128"/>
            </a:endParaRPr>
          </a:p>
          <a:p>
            <a:pPr algn="ctr">
              <a:defRPr/>
            </a:pPr>
            <a:r>
              <a:rPr lang="en-US" sz="700" dirty="0">
                <a:solidFill>
                  <a:schemeClr val="bg1"/>
                </a:solidFill>
                <a:ea typeface="ＭＳ Ｐゴシック" pitchFamily="-106" charset="-128"/>
              </a:rPr>
              <a:t>USA : </a:t>
            </a:r>
            <a:r>
              <a:rPr lang="en-US" sz="700" dirty="0"/>
              <a:t>4780774</a:t>
            </a:r>
            <a:r>
              <a:rPr lang="en-US" sz="700" dirty="0">
                <a:solidFill>
                  <a:srgbClr val="FFFFFF"/>
                </a:solidFill>
                <a:ea typeface="ＭＳ Ｐゴシック" pitchFamily="-106" charset="-128"/>
              </a:rPr>
              <a:t>/ </a:t>
            </a:r>
            <a:r>
              <a:rPr lang="en-US" sz="700" dirty="0"/>
              <a:t>66329641970 5</a:t>
            </a:r>
            <a:endParaRPr lang="en-US" sz="700" dirty="0">
              <a:solidFill>
                <a:srgbClr val="FFFFFF"/>
              </a:solidFill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252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5376</TotalTime>
  <Words>932</Words>
  <Application>Microsoft Office PowerPoint</Application>
  <PresentationFormat>Affichage à l'écran (4:3)</PresentationFormat>
  <Paragraphs>124</Paragraphs>
  <Slides>3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Estelle Gindreau</dc:creator>
  <cp:lastModifiedBy>Philippe Le Strat</cp:lastModifiedBy>
  <cp:revision>334</cp:revision>
  <cp:lastPrinted>2012-04-27T08:28:36Z</cp:lastPrinted>
  <dcterms:created xsi:type="dcterms:W3CDTF">2012-04-17T06:22:16Z</dcterms:created>
  <dcterms:modified xsi:type="dcterms:W3CDTF">2014-08-04T08:37:47Z</dcterms:modified>
</cp:coreProperties>
</file>